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tiff" ContentType="image/tiff"/>
  <Default Extension="avi" ContentType="video/avi"/>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63" r:id="rId3"/>
    <p:sldId id="257" r:id="rId4"/>
    <p:sldId id="288" r:id="rId5"/>
    <p:sldId id="290" r:id="rId6"/>
    <p:sldId id="291" r:id="rId7"/>
    <p:sldId id="292" r:id="rId8"/>
    <p:sldId id="293" r:id="rId9"/>
    <p:sldId id="306" r:id="rId10"/>
    <p:sldId id="260" r:id="rId11"/>
    <p:sldId id="258" r:id="rId12"/>
    <p:sldId id="259" r:id="rId13"/>
    <p:sldId id="264" r:id="rId14"/>
    <p:sldId id="296" r:id="rId15"/>
    <p:sldId id="304" r:id="rId16"/>
    <p:sldId id="265" r:id="rId17"/>
    <p:sldId id="286" r:id="rId18"/>
    <p:sldId id="297" r:id="rId19"/>
    <p:sldId id="309" r:id="rId20"/>
    <p:sldId id="266" r:id="rId21"/>
    <p:sldId id="302" r:id="rId22"/>
    <p:sldId id="298" r:id="rId23"/>
    <p:sldId id="267" r:id="rId24"/>
    <p:sldId id="269" r:id="rId25"/>
    <p:sldId id="299" r:id="rId26"/>
    <p:sldId id="301" r:id="rId27"/>
    <p:sldId id="272" r:id="rId28"/>
    <p:sldId id="279" r:id="rId29"/>
    <p:sldId id="278" r:id="rId30"/>
    <p:sldId id="274" r:id="rId31"/>
    <p:sldId id="280" r:id="rId32"/>
    <p:sldId id="300" r:id="rId33"/>
    <p:sldId id="273" r:id="rId34"/>
    <p:sldId id="305" r:id="rId35"/>
    <p:sldId id="308" r:id="rId36"/>
    <p:sldId id="261" r:id="rId37"/>
    <p:sldId id="307" r:id="rId38"/>
    <p:sldId id="277" r:id="rId39"/>
    <p:sldId id="270" r:id="rId40"/>
    <p:sldId id="282" r:id="rId41"/>
    <p:sldId id="295" r:id="rId42"/>
  </p:sldIdLst>
  <p:sldSz cx="9144000" cy="6858000" type="screen4x3"/>
  <p:notesSz cx="6858000" cy="9144000"/>
  <p:defaultTextStyle>
    <a:defPPr>
      <a:defRPr lang="et-E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80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47" autoAdjust="0"/>
    <p:restoredTop sz="83484" autoAdjust="0"/>
  </p:normalViewPr>
  <p:slideViewPr>
    <p:cSldViewPr>
      <p:cViewPr>
        <p:scale>
          <a:sx n="100" d="100"/>
          <a:sy n="100" d="100"/>
        </p:scale>
        <p:origin x="-141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t-E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A5A10C-AF09-4EDF-8C08-FFDBD604D573}" type="datetimeFigureOut">
              <a:rPr lang="et-EE" smtClean="0"/>
              <a:t>22.08.2013</a:t>
            </a:fld>
            <a:endParaRPr lang="et-E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t-E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t-E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E718F5-0239-4E59-8EA7-7E8B9BEAE6C3}" type="slidenum">
              <a:rPr lang="et-EE" smtClean="0"/>
              <a:t>‹#›</a:t>
            </a:fld>
            <a:endParaRPr lang="et-EE"/>
          </a:p>
        </p:txBody>
      </p:sp>
    </p:spTree>
    <p:extLst>
      <p:ext uri="{BB962C8B-B14F-4D97-AF65-F5344CB8AC3E}">
        <p14:creationId xmlns:p14="http://schemas.microsoft.com/office/powerpoint/2010/main" val="3099563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doosid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sz="1200" kern="1200" dirty="0" smtClean="0">
                <a:solidFill>
                  <a:schemeClr val="tx1"/>
                </a:solidFill>
                <a:effectLst/>
                <a:latin typeface="+mn-lt"/>
                <a:ea typeface="+mn-ea"/>
                <a:cs typeface="+mn-cs"/>
              </a:rPr>
              <a:t>The response might be highly nonlinear, therefore the wide spectrum signals, e.g. sweep, white noise, chirp, etc. are unobjectionable. Instead, the exciting signal was a gradual sweep. It consists of series sequence of sine signals of different frequencies. Each frequency lasts 3 half periods. The delay between the sequences is at least 0.5 half periods of the previous frequency while the initial phases are opposite</a:t>
            </a:r>
            <a:r>
              <a:rPr lang="et-EE" sz="1200" kern="1200" dirty="0" smtClean="0">
                <a:solidFill>
                  <a:schemeClr val="tx1"/>
                </a:solidFill>
                <a:effectLst/>
                <a:latin typeface="+mn-lt"/>
                <a:ea typeface="+mn-ea"/>
                <a:cs typeface="+mn-cs"/>
              </a:rPr>
              <a:t>.</a:t>
            </a:r>
          </a:p>
          <a:p>
            <a:r>
              <a:rPr lang="et-EE" sz="1200" kern="1200" dirty="0" smtClean="0">
                <a:solidFill>
                  <a:schemeClr val="tx1"/>
                </a:solidFill>
                <a:effectLst/>
                <a:latin typeface="+mn-lt"/>
                <a:ea typeface="+mn-ea"/>
                <a:cs typeface="+mn-cs"/>
              </a:rPr>
              <a:t>Ma alguses lootsin et liigutuse amplituudi sagedussõltuvus vananedes muutub. Tegelt ma lõpuks</a:t>
            </a:r>
            <a:r>
              <a:rPr lang="et-EE" sz="1200" kern="1200" baseline="0" dirty="0" smtClean="0">
                <a:solidFill>
                  <a:schemeClr val="tx1"/>
                </a:solidFill>
                <a:effectLst/>
                <a:latin typeface="+mn-lt"/>
                <a:ea typeface="+mn-ea"/>
                <a:cs typeface="+mn-cs"/>
              </a:rPr>
              <a:t> seda ikkagi ei näe.</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16</a:t>
            </a:fld>
            <a:endParaRPr lang="et-EE"/>
          </a:p>
        </p:txBody>
      </p:sp>
    </p:spTree>
    <p:extLst>
      <p:ext uri="{BB962C8B-B14F-4D97-AF65-F5344CB8AC3E}">
        <p14:creationId xmlns:p14="http://schemas.microsoft.com/office/powerpoint/2010/main" val="4156246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Mis siit saab</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20</a:t>
            </a:fld>
            <a:endParaRPr lang="et-EE"/>
          </a:p>
        </p:txBody>
      </p:sp>
    </p:spTree>
    <p:extLst>
      <p:ext uri="{BB962C8B-B14F-4D97-AF65-F5344CB8AC3E}">
        <p14:creationId xmlns:p14="http://schemas.microsoft.com/office/powerpoint/2010/main" val="4150087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Laseriga saab mõõta ainult väikese painde korral</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21</a:t>
            </a:fld>
            <a:endParaRPr lang="et-EE"/>
          </a:p>
        </p:txBody>
      </p:sp>
    </p:spTree>
    <p:extLst>
      <p:ext uri="{BB962C8B-B14F-4D97-AF65-F5344CB8AC3E}">
        <p14:creationId xmlns:p14="http://schemas.microsoft.com/office/powerpoint/2010/main" val="3725473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Each next angle along the length of the actuator is relative to the previous one</a:t>
            </a:r>
            <a:endParaRPr lang="et-EE" sz="1200" kern="1200" dirty="0" smtClean="0">
              <a:solidFill>
                <a:schemeClr val="tx1"/>
              </a:solidFill>
              <a:effectLst/>
              <a:latin typeface="+mn-lt"/>
              <a:ea typeface="+mn-ea"/>
              <a:cs typeface="+mn-cs"/>
            </a:endParaRPr>
          </a:p>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22</a:t>
            </a:fld>
            <a:endParaRPr lang="et-EE"/>
          </a:p>
        </p:txBody>
      </p:sp>
    </p:spTree>
    <p:extLst>
      <p:ext uri="{BB962C8B-B14F-4D97-AF65-F5344CB8AC3E}">
        <p14:creationId xmlns:p14="http://schemas.microsoft.com/office/powerpoint/2010/main" val="3354204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Päris kõrgetel sagedustel see lihas ei tee midagi</a:t>
            </a:r>
          </a:p>
          <a:p>
            <a:r>
              <a:rPr lang="et-EE" dirty="0" smtClean="0"/>
              <a:t>Siin on ikka andmeid liiga palju</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23</a:t>
            </a:fld>
            <a:endParaRPr lang="et-EE"/>
          </a:p>
        </p:txBody>
      </p:sp>
    </p:spTree>
    <p:extLst>
      <p:ext uri="{BB962C8B-B14F-4D97-AF65-F5344CB8AC3E}">
        <p14:creationId xmlns:p14="http://schemas.microsoft.com/office/powerpoint/2010/main" val="2795800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Performancet näitab peak-to peak kõige madalamal</a:t>
            </a:r>
            <a:r>
              <a:rPr lang="et-EE" baseline="0" dirty="0" smtClean="0"/>
              <a:t> sagedusel</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24</a:t>
            </a:fld>
            <a:endParaRPr lang="et-EE"/>
          </a:p>
        </p:txBody>
      </p:sp>
    </p:spTree>
    <p:extLst>
      <p:ext uri="{BB962C8B-B14F-4D97-AF65-F5344CB8AC3E}">
        <p14:creationId xmlns:p14="http://schemas.microsoft.com/office/powerpoint/2010/main" val="3329657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Nüüd on meil vool ja performance, need on väga sobivad </a:t>
            </a:r>
            <a:r>
              <a:rPr lang="et-EE" dirty="0" smtClean="0"/>
              <a:t>parameetrid</a:t>
            </a:r>
          </a:p>
          <a:p>
            <a:r>
              <a:rPr lang="et-EE" dirty="0" smtClean="0"/>
              <a:t>Alumine pilt on ülemiste joonte summa</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25</a:t>
            </a:fld>
            <a:endParaRPr lang="et-EE"/>
          </a:p>
        </p:txBody>
      </p:sp>
    </p:spTree>
    <p:extLst>
      <p:ext uri="{BB962C8B-B14F-4D97-AF65-F5344CB8AC3E}">
        <p14:creationId xmlns:p14="http://schemas.microsoft.com/office/powerpoint/2010/main" val="1030589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t-EE" dirty="0" smtClean="0"/>
              <a:t>It may seem that measuring the blocking force is the easiest way to estimate the performance of an actuator, as the output is a single continous electrical signal. Nevertheless, adjusting the force sensor to an actuator is a delicate task. Especially, when the sample suffers from creep, it is impossible to push it to the force gauge with zero initial force, or without breaking the sample. This type of measurement was initially planned to the equipment, but the results are inconsistent and erratic.</a:t>
            </a:r>
          </a:p>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26</a:t>
            </a:fld>
            <a:endParaRPr lang="et-EE"/>
          </a:p>
        </p:txBody>
      </p:sp>
    </p:spTree>
    <p:extLst>
      <p:ext uri="{BB962C8B-B14F-4D97-AF65-F5344CB8AC3E}">
        <p14:creationId xmlns:p14="http://schemas.microsoft.com/office/powerpoint/2010/main" val="246458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sz="1200" kern="1200" dirty="0" smtClean="0">
                <a:solidFill>
                  <a:schemeClr val="tx1"/>
                </a:solidFill>
                <a:effectLst/>
                <a:latin typeface="+mn-lt"/>
                <a:ea typeface="+mn-ea"/>
                <a:cs typeface="+mn-cs"/>
              </a:rPr>
              <a:t>the electric current and performance vs. performed cycles of actuation as well as vs. the time passed from the first actuation. </a:t>
            </a:r>
          </a:p>
          <a:p>
            <a:r>
              <a:rPr lang="et-EE" sz="1200" kern="1200" dirty="0" smtClean="0">
                <a:solidFill>
                  <a:schemeClr val="tx1"/>
                </a:solidFill>
                <a:effectLst/>
                <a:latin typeface="+mn-lt"/>
                <a:ea typeface="+mn-ea"/>
                <a:cs typeface="+mn-cs"/>
              </a:rPr>
              <a:t>We can see that the trends of electric current and performance are pretty similar.</a:t>
            </a:r>
          </a:p>
          <a:p>
            <a:r>
              <a:rPr lang="et-EE" sz="1200" kern="1200" dirty="0" smtClean="0">
                <a:solidFill>
                  <a:schemeClr val="tx1"/>
                </a:solidFill>
                <a:effectLst/>
                <a:latin typeface="+mn-lt"/>
                <a:ea typeface="+mn-ea"/>
                <a:cs typeface="+mn-cs"/>
              </a:rPr>
              <a:t>Seepärast saab estimeerida</a:t>
            </a:r>
            <a:r>
              <a:rPr lang="et-EE" sz="1200" kern="1200" baseline="0" dirty="0" smtClean="0">
                <a:solidFill>
                  <a:schemeClr val="tx1"/>
                </a:solidFill>
                <a:effectLst/>
                <a:latin typeface="+mn-lt"/>
                <a:ea typeface="+mn-ea"/>
                <a:cs typeface="+mn-cs"/>
              </a:rPr>
              <a:t> vananemist </a:t>
            </a:r>
            <a:r>
              <a:rPr lang="et-EE" sz="1200" kern="1200" dirty="0" smtClean="0">
                <a:solidFill>
                  <a:schemeClr val="tx1"/>
                </a:solidFill>
                <a:effectLst/>
                <a:latin typeface="+mn-lt"/>
                <a:ea typeface="+mn-ea"/>
                <a:cs typeface="+mn-cs"/>
              </a:rPr>
              <a:t>jälgides voolu (elektriliselt mõõdetav).</a:t>
            </a:r>
          </a:p>
          <a:p>
            <a:endParaRPr lang="et-EE" sz="1200" kern="1200" dirty="0" smtClean="0">
              <a:solidFill>
                <a:schemeClr val="tx1"/>
              </a:solidFill>
              <a:effectLst/>
              <a:latin typeface="+mn-lt"/>
              <a:ea typeface="+mn-ea"/>
              <a:cs typeface="+mn-cs"/>
            </a:endParaRPr>
          </a:p>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27</a:t>
            </a:fld>
            <a:endParaRPr lang="et-EE"/>
          </a:p>
        </p:txBody>
      </p:sp>
    </p:spTree>
    <p:extLst>
      <p:ext uri="{BB962C8B-B14F-4D97-AF65-F5344CB8AC3E}">
        <p14:creationId xmlns:p14="http://schemas.microsoft.com/office/powerpoint/2010/main" val="28573272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Ometi on peale lihtsa vananemise 2 sorti äkksurma:</a:t>
            </a:r>
            <a:r>
              <a:rPr lang="et-EE" baseline="0" dirty="0" smtClean="0"/>
              <a:t> kontakti puudumine, tavaliselt delamineerub</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28</a:t>
            </a:fld>
            <a:endParaRPr lang="et-EE"/>
          </a:p>
        </p:txBody>
      </p:sp>
    </p:spTree>
    <p:extLst>
      <p:ext uri="{BB962C8B-B14F-4D97-AF65-F5344CB8AC3E}">
        <p14:creationId xmlns:p14="http://schemas.microsoft.com/office/powerpoint/2010/main" val="3445814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doosid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4</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Ja lühis</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29</a:t>
            </a:fld>
            <a:endParaRPr lang="et-EE"/>
          </a:p>
        </p:txBody>
      </p:sp>
    </p:spTree>
    <p:extLst>
      <p:ext uri="{BB962C8B-B14F-4D97-AF65-F5344CB8AC3E}">
        <p14:creationId xmlns:p14="http://schemas.microsoft.com/office/powerpoint/2010/main" val="9692050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Oleme näind ka elluärkamist</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30</a:t>
            </a:fld>
            <a:endParaRPr lang="et-EE"/>
          </a:p>
        </p:txBody>
      </p:sp>
    </p:spTree>
    <p:extLst>
      <p:ext uri="{BB962C8B-B14F-4D97-AF65-F5344CB8AC3E}">
        <p14:creationId xmlns:p14="http://schemas.microsoft.com/office/powerpoint/2010/main" val="36140440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Pildid kus elektrolüüt</a:t>
            </a:r>
            <a:r>
              <a:rPr lang="et-EE" baseline="0" dirty="0" smtClean="0"/>
              <a:t> on ära sulanud, nii näeb välja </a:t>
            </a:r>
            <a:r>
              <a:rPr lang="et-EE" baseline="0" dirty="0" smtClean="0"/>
              <a:t>lühis graafikute peale</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31</a:t>
            </a:fld>
            <a:endParaRPr lang="et-EE"/>
          </a:p>
        </p:txBody>
      </p:sp>
    </p:spTree>
    <p:extLst>
      <p:ext uri="{BB962C8B-B14F-4D97-AF65-F5344CB8AC3E}">
        <p14:creationId xmlns:p14="http://schemas.microsoft.com/office/powerpoint/2010/main" val="16309883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Ükski kiiritus ei tapa, </a:t>
            </a:r>
          </a:p>
          <a:p>
            <a:r>
              <a:rPr lang="et-EE" dirty="0" smtClean="0"/>
              <a:t>igaühest mõni sureb enneaegu ära, </a:t>
            </a:r>
          </a:p>
          <a:p>
            <a:r>
              <a:rPr lang="et-EE" dirty="0" smtClean="0"/>
              <a:t>alg-performanced on väga erinevad</a:t>
            </a:r>
            <a:endParaRPr lang="et-EE" baseline="0" dirty="0" smtClean="0"/>
          </a:p>
          <a:p>
            <a:r>
              <a:rPr lang="et-EE" baseline="0" dirty="0" smtClean="0"/>
              <a:t>ja s</a:t>
            </a:r>
            <a:r>
              <a:rPr lang="et-EE" dirty="0" smtClean="0"/>
              <a:t>ampleid on liiga vähe et mingitki statistikat teha</a:t>
            </a:r>
          </a:p>
          <a:p>
            <a:endParaRPr lang="et-EE" dirty="0" smtClean="0"/>
          </a:p>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32</a:t>
            </a:fld>
            <a:endParaRPr lang="et-EE"/>
          </a:p>
        </p:txBody>
      </p:sp>
    </p:spTree>
    <p:extLst>
      <p:ext uri="{BB962C8B-B14F-4D97-AF65-F5344CB8AC3E}">
        <p14:creationId xmlns:p14="http://schemas.microsoft.com/office/powerpoint/2010/main" val="33665402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Erineva mõõtmistempo juures on</a:t>
            </a:r>
            <a:r>
              <a:rPr lang="et-EE" baseline="0" dirty="0" smtClean="0"/>
              <a:t> eluiga erinev</a:t>
            </a:r>
          </a:p>
          <a:p>
            <a:r>
              <a:rPr lang="et-EE" baseline="0" dirty="0" smtClean="0"/>
              <a:t>Siin on võetud 1 tagavara sample (konkreetselt austraalia ppy lihas),</a:t>
            </a:r>
          </a:p>
          <a:p>
            <a:r>
              <a:rPr lang="et-EE" baseline="0" dirty="0" smtClean="0"/>
              <a:t>Lõigatud pikuti pooleks, kummagi poolega tehtud mõõtmised erinevas tempos.</a:t>
            </a:r>
          </a:p>
          <a:p>
            <a:r>
              <a:rPr lang="et-EE" baseline="0" dirty="0" smtClean="0"/>
              <a:t>Ülemine – pidevalt, alumine iga tunni aja tagant</a:t>
            </a:r>
          </a:p>
          <a:p>
            <a:r>
              <a:rPr lang="et-EE" baseline="0" dirty="0" smtClean="0"/>
              <a:t>Kui pidevalt, siis 0,4 päevaga 3000 liigutust</a:t>
            </a:r>
          </a:p>
          <a:p>
            <a:r>
              <a:rPr lang="et-EE" baseline="0" dirty="0" smtClean="0"/>
              <a:t>Kui vahedega, siis 1,5 päevaga 400 liigutust</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33</a:t>
            </a:fld>
            <a:endParaRPr lang="et-EE"/>
          </a:p>
        </p:txBody>
      </p:sp>
    </p:spTree>
    <p:extLst>
      <p:ext uri="{BB962C8B-B14F-4D97-AF65-F5344CB8AC3E}">
        <p14:creationId xmlns:p14="http://schemas.microsoft.com/office/powerpoint/2010/main" val="17304643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t-EE" sz="1200" b="0" dirty="0" smtClean="0"/>
              <a:t>Time-dependent degradation process starts with the first use</a:t>
            </a:r>
          </a:p>
          <a:p>
            <a:pPr marL="0" marR="0" indent="0" algn="l" defTabSz="914400" rtl="0" eaLnBrk="1" fontAlgn="auto" latinLnBrk="0" hangingPunct="1">
              <a:lnSpc>
                <a:spcPct val="100000"/>
              </a:lnSpc>
              <a:spcBef>
                <a:spcPts val="0"/>
              </a:spcBef>
              <a:spcAft>
                <a:spcPts val="0"/>
              </a:spcAft>
              <a:buClrTx/>
              <a:buSzTx/>
              <a:buFontTx/>
              <a:buNone/>
              <a:tabLst/>
              <a:defRPr/>
            </a:pPr>
            <a:r>
              <a:rPr lang="et-EE" sz="1200" b="0" dirty="0" smtClean="0"/>
              <a:t>See tähendab</a:t>
            </a:r>
          </a:p>
          <a:p>
            <a:pPr marL="0" marR="0" indent="0" algn="l" defTabSz="914400" rtl="0" eaLnBrk="1" fontAlgn="auto" latinLnBrk="0" hangingPunct="1">
              <a:lnSpc>
                <a:spcPct val="100000"/>
              </a:lnSpc>
              <a:spcBef>
                <a:spcPts val="0"/>
              </a:spcBef>
              <a:spcAft>
                <a:spcPts val="0"/>
              </a:spcAft>
              <a:buClrTx/>
              <a:buSzTx/>
              <a:buFontTx/>
              <a:buNone/>
              <a:tabLst/>
              <a:defRPr/>
            </a:pPr>
            <a:r>
              <a:rPr lang="et-EE" sz="1200" b="0" dirty="0" smtClean="0"/>
              <a:t>nigu</a:t>
            </a:r>
            <a:r>
              <a:rPr lang="et-EE" sz="1200" b="0" baseline="0" dirty="0" smtClean="0"/>
              <a:t> proovid kas käib, hakkab degradeerumine pihta</a:t>
            </a:r>
          </a:p>
          <a:p>
            <a:pPr marL="0" marR="0" indent="0" algn="l" defTabSz="914400" rtl="0" eaLnBrk="1" fontAlgn="auto" latinLnBrk="0" hangingPunct="1">
              <a:lnSpc>
                <a:spcPct val="100000"/>
              </a:lnSpc>
              <a:spcBef>
                <a:spcPts val="0"/>
              </a:spcBef>
              <a:spcAft>
                <a:spcPts val="0"/>
              </a:spcAft>
              <a:buClrTx/>
              <a:buSzTx/>
              <a:buFontTx/>
              <a:buNone/>
              <a:tabLst/>
              <a:defRPr/>
            </a:pPr>
            <a:r>
              <a:rPr lang="et-EE" sz="1200" b="0" baseline="0" dirty="0" smtClean="0"/>
              <a:t>Ja selleks ajaks kui tegelt vaja on, on juba palju kehvem</a:t>
            </a:r>
          </a:p>
          <a:p>
            <a:pPr marL="0" marR="0" indent="0" algn="l" defTabSz="914400" rtl="0" eaLnBrk="1" fontAlgn="auto" latinLnBrk="0" hangingPunct="1">
              <a:lnSpc>
                <a:spcPct val="100000"/>
              </a:lnSpc>
              <a:spcBef>
                <a:spcPts val="0"/>
              </a:spcBef>
              <a:spcAft>
                <a:spcPts val="0"/>
              </a:spcAft>
              <a:buClrTx/>
              <a:buSzTx/>
              <a:buFontTx/>
              <a:buNone/>
              <a:tabLst/>
              <a:defRPr/>
            </a:pPr>
            <a:r>
              <a:rPr lang="et-EE" sz="1200" b="0" baseline="0" dirty="0" smtClean="0"/>
              <a:t>Kui ei proovi kas käib, siis võib juhtuda et tegeliku vajaduse korral peab palju rohkem vastu</a:t>
            </a:r>
            <a:endParaRPr lang="et-EE" sz="1200" b="0" dirty="0" smtClean="0"/>
          </a:p>
          <a:p>
            <a:r>
              <a:rPr lang="et-EE" dirty="0" smtClean="0"/>
              <a:t>(muidugi juhul kui ei</a:t>
            </a:r>
            <a:r>
              <a:rPr lang="et-EE" baseline="0" dirty="0" smtClean="0"/>
              <a:t> olnud ebaõnnestunud tükk)</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34</a:t>
            </a:fld>
            <a:endParaRPr lang="et-EE"/>
          </a:p>
        </p:txBody>
      </p:sp>
    </p:spTree>
    <p:extLst>
      <p:ext uri="{BB962C8B-B14F-4D97-AF65-F5344CB8AC3E}">
        <p14:creationId xmlns:p14="http://schemas.microsoft.com/office/powerpoint/2010/main" val="1236792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Storage conditions – teised</a:t>
            </a:r>
            <a:r>
              <a:rPr lang="et-EE" baseline="0" dirty="0" smtClean="0"/>
              <a:t> autorid on raporteerinuds palju pikemaid eluigasid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35</a:t>
            </a:fld>
            <a:endParaRPr lang="et-EE"/>
          </a:p>
        </p:txBody>
      </p:sp>
    </p:spTree>
    <p:extLst>
      <p:ext uri="{BB962C8B-B14F-4D97-AF65-F5344CB8AC3E}">
        <p14:creationId xmlns:p14="http://schemas.microsoft.com/office/powerpoint/2010/main" val="12935359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36</a:t>
            </a:fld>
            <a:endParaRPr lang="et-EE"/>
          </a:p>
        </p:txBody>
      </p:sp>
    </p:spTree>
    <p:extLst>
      <p:ext uri="{BB962C8B-B14F-4D97-AF65-F5344CB8AC3E}">
        <p14:creationId xmlns:p14="http://schemas.microsoft.com/office/powerpoint/2010/main" val="1469550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Mitut</a:t>
            </a:r>
            <a:r>
              <a:rPr lang="et-EE" baseline="0" dirty="0" smtClean="0"/>
              <a:t> moodi suremise pildid tagavaraks</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38</a:t>
            </a:fld>
            <a:endParaRPr lang="et-EE"/>
          </a:p>
        </p:txBody>
      </p:sp>
    </p:spTree>
    <p:extLst>
      <p:ext uri="{BB962C8B-B14F-4D97-AF65-F5344CB8AC3E}">
        <p14:creationId xmlns:p14="http://schemas.microsoft.com/office/powerpoint/2010/main" val="24361410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Impedantsid ei näita suurt midagi, seepärast ma praegu kratsisin nad välja</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39</a:t>
            </a:fld>
            <a:endParaRPr lang="et-EE"/>
          </a:p>
        </p:txBody>
      </p:sp>
    </p:spTree>
    <p:extLst>
      <p:ext uri="{BB962C8B-B14F-4D97-AF65-F5344CB8AC3E}">
        <p14:creationId xmlns:p14="http://schemas.microsoft.com/office/powerpoint/2010/main" val="3323737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doosid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5</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Näide videost, praegu tagavaraks</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40</a:t>
            </a:fld>
            <a:endParaRPr lang="et-EE"/>
          </a:p>
        </p:txBody>
      </p:sp>
    </p:spTree>
    <p:extLst>
      <p:ext uri="{BB962C8B-B14F-4D97-AF65-F5344CB8AC3E}">
        <p14:creationId xmlns:p14="http://schemas.microsoft.com/office/powerpoint/2010/main" val="31759005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UV lambi spekter</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41</a:t>
            </a:fld>
            <a:endParaRPr lang="et-EE"/>
          </a:p>
        </p:txBody>
      </p:sp>
    </p:spTree>
    <p:extLst>
      <p:ext uri="{BB962C8B-B14F-4D97-AF65-F5344CB8AC3E}">
        <p14:creationId xmlns:p14="http://schemas.microsoft.com/office/powerpoint/2010/main" val="1569141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doosid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6</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doosid</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7</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What</a:t>
            </a:r>
            <a:r>
              <a:rPr lang="et-EE" baseline="0" dirty="0" smtClean="0"/>
              <a:t> expected: that some radiation increases the degradation rate</a:t>
            </a:r>
          </a:p>
          <a:p>
            <a:r>
              <a:rPr lang="et-EE" baseline="0" dirty="0" smtClean="0"/>
              <a:t>But maybe some radiation improves the material</a:t>
            </a:r>
          </a:p>
          <a:p>
            <a:r>
              <a:rPr lang="et-EE" baseline="0" dirty="0" smtClean="0"/>
              <a:t>Speculation: vacuum improves a bit the dry iEAP materials</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8</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Lõpus mõõdetakse reserv üle, et teada saada degradeerumist</a:t>
            </a:r>
            <a:r>
              <a:rPr lang="et-EE" baseline="0" dirty="0" smtClean="0"/>
              <a:t> ajas</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9</a:t>
            </a:fld>
            <a:endParaRPr lang="et-EE"/>
          </a:p>
        </p:txBody>
      </p:sp>
    </p:spTree>
    <p:extLst>
      <p:ext uri="{BB962C8B-B14F-4D97-AF65-F5344CB8AC3E}">
        <p14:creationId xmlns:p14="http://schemas.microsoft.com/office/powerpoint/2010/main" val="1768788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Klõksa vilm käima</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13</a:t>
            </a:fld>
            <a:endParaRPr lang="et-EE"/>
          </a:p>
        </p:txBody>
      </p:sp>
    </p:spTree>
    <p:extLst>
      <p:ext uri="{BB962C8B-B14F-4D97-AF65-F5344CB8AC3E}">
        <p14:creationId xmlns:p14="http://schemas.microsoft.com/office/powerpoint/2010/main" val="906200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Klõksa vilm käima</a:t>
            </a:r>
            <a:endParaRPr lang="et-EE" dirty="0"/>
          </a:p>
        </p:txBody>
      </p:sp>
      <p:sp>
        <p:nvSpPr>
          <p:cNvPr id="4" name="Slide Number Placeholder 3"/>
          <p:cNvSpPr>
            <a:spLocks noGrp="1"/>
          </p:cNvSpPr>
          <p:nvPr>
            <p:ph type="sldNum" sz="quarter" idx="10"/>
          </p:nvPr>
        </p:nvSpPr>
        <p:spPr/>
        <p:txBody>
          <a:bodyPr/>
          <a:lstStyle/>
          <a:p>
            <a:fld id="{0CE718F5-0239-4E59-8EA7-7E8B9BEAE6C3}" type="slidenum">
              <a:rPr lang="et-EE" smtClean="0"/>
              <a:t>14</a:t>
            </a:fld>
            <a:endParaRPr lang="et-EE"/>
          </a:p>
        </p:txBody>
      </p:sp>
    </p:spTree>
    <p:extLst>
      <p:ext uri="{BB962C8B-B14F-4D97-AF65-F5344CB8AC3E}">
        <p14:creationId xmlns:p14="http://schemas.microsoft.com/office/powerpoint/2010/main" val="3462757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t-E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t-EE"/>
          </a:p>
        </p:txBody>
      </p:sp>
      <p:sp>
        <p:nvSpPr>
          <p:cNvPr id="4" name="Date Placeholder 3"/>
          <p:cNvSpPr>
            <a:spLocks noGrp="1"/>
          </p:cNvSpPr>
          <p:nvPr>
            <p:ph type="dt" sz="half" idx="10"/>
          </p:nvPr>
        </p:nvSpPr>
        <p:spPr/>
        <p:txBody>
          <a:bodyPr/>
          <a:lstStyle/>
          <a:p>
            <a:fld id="{273F1C67-803E-4667-8C57-8F20416A57BB}" type="datetimeFigureOut">
              <a:rPr lang="et-EE" smtClean="0"/>
              <a:t>22.08.2013</a:t>
            </a:fld>
            <a:endParaRPr lang="et-EE"/>
          </a:p>
        </p:txBody>
      </p:sp>
      <p:sp>
        <p:nvSpPr>
          <p:cNvPr id="5" name="Footer Placeholder 4"/>
          <p:cNvSpPr>
            <a:spLocks noGrp="1"/>
          </p:cNvSpPr>
          <p:nvPr>
            <p:ph type="ftr" sz="quarter" idx="11"/>
          </p:nvPr>
        </p:nvSpPr>
        <p:spPr/>
        <p:txBody>
          <a:bodyPr/>
          <a:lstStyle/>
          <a:p>
            <a:endParaRPr lang="et-EE"/>
          </a:p>
        </p:txBody>
      </p:sp>
      <p:sp>
        <p:nvSpPr>
          <p:cNvPr id="6" name="Slide Number Placeholder 5"/>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2771663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p:txBody>
          <a:bodyPr/>
          <a:lstStyle/>
          <a:p>
            <a:fld id="{273F1C67-803E-4667-8C57-8F20416A57BB}" type="datetimeFigureOut">
              <a:rPr lang="et-EE" smtClean="0"/>
              <a:t>22.08.2013</a:t>
            </a:fld>
            <a:endParaRPr lang="et-EE"/>
          </a:p>
        </p:txBody>
      </p:sp>
      <p:sp>
        <p:nvSpPr>
          <p:cNvPr id="5" name="Footer Placeholder 4"/>
          <p:cNvSpPr>
            <a:spLocks noGrp="1"/>
          </p:cNvSpPr>
          <p:nvPr>
            <p:ph type="ftr" sz="quarter" idx="11"/>
          </p:nvPr>
        </p:nvSpPr>
        <p:spPr/>
        <p:txBody>
          <a:bodyPr/>
          <a:lstStyle/>
          <a:p>
            <a:endParaRPr lang="et-EE"/>
          </a:p>
        </p:txBody>
      </p:sp>
      <p:sp>
        <p:nvSpPr>
          <p:cNvPr id="6" name="Slide Number Placeholder 5"/>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1871860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t-E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p:txBody>
          <a:bodyPr/>
          <a:lstStyle/>
          <a:p>
            <a:fld id="{273F1C67-803E-4667-8C57-8F20416A57BB}" type="datetimeFigureOut">
              <a:rPr lang="et-EE" smtClean="0"/>
              <a:t>22.08.2013</a:t>
            </a:fld>
            <a:endParaRPr lang="et-EE"/>
          </a:p>
        </p:txBody>
      </p:sp>
      <p:sp>
        <p:nvSpPr>
          <p:cNvPr id="5" name="Footer Placeholder 4"/>
          <p:cNvSpPr>
            <a:spLocks noGrp="1"/>
          </p:cNvSpPr>
          <p:nvPr>
            <p:ph type="ftr" sz="quarter" idx="11"/>
          </p:nvPr>
        </p:nvSpPr>
        <p:spPr/>
        <p:txBody>
          <a:bodyPr/>
          <a:lstStyle/>
          <a:p>
            <a:endParaRPr lang="et-EE"/>
          </a:p>
        </p:txBody>
      </p:sp>
      <p:sp>
        <p:nvSpPr>
          <p:cNvPr id="6" name="Slide Number Placeholder 5"/>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3471015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p:txBody>
          <a:bodyPr/>
          <a:lstStyle/>
          <a:p>
            <a:fld id="{273F1C67-803E-4667-8C57-8F20416A57BB}" type="datetimeFigureOut">
              <a:rPr lang="et-EE" smtClean="0"/>
              <a:t>22.08.2013</a:t>
            </a:fld>
            <a:endParaRPr lang="et-EE"/>
          </a:p>
        </p:txBody>
      </p:sp>
      <p:sp>
        <p:nvSpPr>
          <p:cNvPr id="5" name="Footer Placeholder 4"/>
          <p:cNvSpPr>
            <a:spLocks noGrp="1"/>
          </p:cNvSpPr>
          <p:nvPr>
            <p:ph type="ftr" sz="quarter" idx="11"/>
          </p:nvPr>
        </p:nvSpPr>
        <p:spPr/>
        <p:txBody>
          <a:bodyPr/>
          <a:lstStyle/>
          <a:p>
            <a:endParaRPr lang="et-EE"/>
          </a:p>
        </p:txBody>
      </p:sp>
      <p:sp>
        <p:nvSpPr>
          <p:cNvPr id="6" name="Slide Number Placeholder 5"/>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3606499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t-E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3F1C67-803E-4667-8C57-8F20416A57BB}" type="datetimeFigureOut">
              <a:rPr lang="et-EE" smtClean="0"/>
              <a:t>22.08.2013</a:t>
            </a:fld>
            <a:endParaRPr lang="et-EE"/>
          </a:p>
        </p:txBody>
      </p:sp>
      <p:sp>
        <p:nvSpPr>
          <p:cNvPr id="5" name="Footer Placeholder 4"/>
          <p:cNvSpPr>
            <a:spLocks noGrp="1"/>
          </p:cNvSpPr>
          <p:nvPr>
            <p:ph type="ftr" sz="quarter" idx="11"/>
          </p:nvPr>
        </p:nvSpPr>
        <p:spPr/>
        <p:txBody>
          <a:bodyPr/>
          <a:lstStyle/>
          <a:p>
            <a:endParaRPr lang="et-EE"/>
          </a:p>
        </p:txBody>
      </p:sp>
      <p:sp>
        <p:nvSpPr>
          <p:cNvPr id="6" name="Slide Number Placeholder 5"/>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503428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Date Placeholder 4"/>
          <p:cNvSpPr>
            <a:spLocks noGrp="1"/>
          </p:cNvSpPr>
          <p:nvPr>
            <p:ph type="dt" sz="half" idx="10"/>
          </p:nvPr>
        </p:nvSpPr>
        <p:spPr/>
        <p:txBody>
          <a:bodyPr/>
          <a:lstStyle/>
          <a:p>
            <a:fld id="{273F1C67-803E-4667-8C57-8F20416A57BB}" type="datetimeFigureOut">
              <a:rPr lang="et-EE" smtClean="0"/>
              <a:t>22.08.2013</a:t>
            </a:fld>
            <a:endParaRPr lang="et-EE"/>
          </a:p>
        </p:txBody>
      </p:sp>
      <p:sp>
        <p:nvSpPr>
          <p:cNvPr id="6" name="Footer Placeholder 5"/>
          <p:cNvSpPr>
            <a:spLocks noGrp="1"/>
          </p:cNvSpPr>
          <p:nvPr>
            <p:ph type="ftr" sz="quarter" idx="11"/>
          </p:nvPr>
        </p:nvSpPr>
        <p:spPr/>
        <p:txBody>
          <a:bodyPr/>
          <a:lstStyle/>
          <a:p>
            <a:endParaRPr lang="et-EE"/>
          </a:p>
        </p:txBody>
      </p:sp>
      <p:sp>
        <p:nvSpPr>
          <p:cNvPr id="7" name="Slide Number Placeholder 6"/>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2078099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t-E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7" name="Date Placeholder 6"/>
          <p:cNvSpPr>
            <a:spLocks noGrp="1"/>
          </p:cNvSpPr>
          <p:nvPr>
            <p:ph type="dt" sz="half" idx="10"/>
          </p:nvPr>
        </p:nvSpPr>
        <p:spPr/>
        <p:txBody>
          <a:bodyPr/>
          <a:lstStyle/>
          <a:p>
            <a:fld id="{273F1C67-803E-4667-8C57-8F20416A57BB}" type="datetimeFigureOut">
              <a:rPr lang="et-EE" smtClean="0"/>
              <a:t>22.08.2013</a:t>
            </a:fld>
            <a:endParaRPr lang="et-EE"/>
          </a:p>
        </p:txBody>
      </p:sp>
      <p:sp>
        <p:nvSpPr>
          <p:cNvPr id="8" name="Footer Placeholder 7"/>
          <p:cNvSpPr>
            <a:spLocks noGrp="1"/>
          </p:cNvSpPr>
          <p:nvPr>
            <p:ph type="ftr" sz="quarter" idx="11"/>
          </p:nvPr>
        </p:nvSpPr>
        <p:spPr/>
        <p:txBody>
          <a:bodyPr/>
          <a:lstStyle/>
          <a:p>
            <a:endParaRPr lang="et-EE"/>
          </a:p>
        </p:txBody>
      </p:sp>
      <p:sp>
        <p:nvSpPr>
          <p:cNvPr id="9" name="Slide Number Placeholder 8"/>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2431849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Date Placeholder 2"/>
          <p:cNvSpPr>
            <a:spLocks noGrp="1"/>
          </p:cNvSpPr>
          <p:nvPr>
            <p:ph type="dt" sz="half" idx="10"/>
          </p:nvPr>
        </p:nvSpPr>
        <p:spPr/>
        <p:txBody>
          <a:bodyPr/>
          <a:lstStyle/>
          <a:p>
            <a:fld id="{273F1C67-803E-4667-8C57-8F20416A57BB}" type="datetimeFigureOut">
              <a:rPr lang="et-EE" smtClean="0"/>
              <a:t>22.08.2013</a:t>
            </a:fld>
            <a:endParaRPr lang="et-EE"/>
          </a:p>
        </p:txBody>
      </p:sp>
      <p:sp>
        <p:nvSpPr>
          <p:cNvPr id="4" name="Footer Placeholder 3"/>
          <p:cNvSpPr>
            <a:spLocks noGrp="1"/>
          </p:cNvSpPr>
          <p:nvPr>
            <p:ph type="ftr" sz="quarter" idx="11"/>
          </p:nvPr>
        </p:nvSpPr>
        <p:spPr/>
        <p:txBody>
          <a:bodyPr/>
          <a:lstStyle/>
          <a:p>
            <a:endParaRPr lang="et-EE"/>
          </a:p>
        </p:txBody>
      </p:sp>
      <p:sp>
        <p:nvSpPr>
          <p:cNvPr id="5" name="Slide Number Placeholder 4"/>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246443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3F1C67-803E-4667-8C57-8F20416A57BB}" type="datetimeFigureOut">
              <a:rPr lang="et-EE" smtClean="0"/>
              <a:t>22.08.2013</a:t>
            </a:fld>
            <a:endParaRPr lang="et-EE"/>
          </a:p>
        </p:txBody>
      </p:sp>
      <p:sp>
        <p:nvSpPr>
          <p:cNvPr id="3" name="Footer Placeholder 2"/>
          <p:cNvSpPr>
            <a:spLocks noGrp="1"/>
          </p:cNvSpPr>
          <p:nvPr>
            <p:ph type="ftr" sz="quarter" idx="11"/>
          </p:nvPr>
        </p:nvSpPr>
        <p:spPr/>
        <p:txBody>
          <a:bodyPr/>
          <a:lstStyle/>
          <a:p>
            <a:endParaRPr lang="et-EE"/>
          </a:p>
        </p:txBody>
      </p:sp>
      <p:sp>
        <p:nvSpPr>
          <p:cNvPr id="4" name="Slide Number Placeholder 3"/>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199521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t-E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3F1C67-803E-4667-8C57-8F20416A57BB}" type="datetimeFigureOut">
              <a:rPr lang="et-EE" smtClean="0"/>
              <a:t>22.08.2013</a:t>
            </a:fld>
            <a:endParaRPr lang="et-EE"/>
          </a:p>
        </p:txBody>
      </p:sp>
      <p:sp>
        <p:nvSpPr>
          <p:cNvPr id="6" name="Footer Placeholder 5"/>
          <p:cNvSpPr>
            <a:spLocks noGrp="1"/>
          </p:cNvSpPr>
          <p:nvPr>
            <p:ph type="ftr" sz="quarter" idx="11"/>
          </p:nvPr>
        </p:nvSpPr>
        <p:spPr/>
        <p:txBody>
          <a:bodyPr/>
          <a:lstStyle/>
          <a:p>
            <a:endParaRPr lang="et-EE"/>
          </a:p>
        </p:txBody>
      </p:sp>
      <p:sp>
        <p:nvSpPr>
          <p:cNvPr id="7" name="Slide Number Placeholder 6"/>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334229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t-E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t-E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3F1C67-803E-4667-8C57-8F20416A57BB}" type="datetimeFigureOut">
              <a:rPr lang="et-EE" smtClean="0"/>
              <a:t>22.08.2013</a:t>
            </a:fld>
            <a:endParaRPr lang="et-EE"/>
          </a:p>
        </p:txBody>
      </p:sp>
      <p:sp>
        <p:nvSpPr>
          <p:cNvPr id="6" name="Footer Placeholder 5"/>
          <p:cNvSpPr>
            <a:spLocks noGrp="1"/>
          </p:cNvSpPr>
          <p:nvPr>
            <p:ph type="ftr" sz="quarter" idx="11"/>
          </p:nvPr>
        </p:nvSpPr>
        <p:spPr/>
        <p:txBody>
          <a:bodyPr/>
          <a:lstStyle/>
          <a:p>
            <a:endParaRPr lang="et-EE"/>
          </a:p>
        </p:txBody>
      </p:sp>
      <p:sp>
        <p:nvSpPr>
          <p:cNvPr id="7" name="Slide Number Placeholder 6"/>
          <p:cNvSpPr>
            <a:spLocks noGrp="1"/>
          </p:cNvSpPr>
          <p:nvPr>
            <p:ph type="sldNum" sz="quarter" idx="12"/>
          </p:nvPr>
        </p:nvSpPr>
        <p:spPr/>
        <p:txBody>
          <a:bodyPr/>
          <a:lstStyle/>
          <a:p>
            <a:fld id="{B5732D48-5EBC-4807-9BA7-2058567C3DCD}" type="slidenum">
              <a:rPr lang="et-EE" smtClean="0"/>
              <a:t>‹#›</a:t>
            </a:fld>
            <a:endParaRPr lang="et-EE"/>
          </a:p>
        </p:txBody>
      </p:sp>
    </p:spTree>
    <p:extLst>
      <p:ext uri="{BB962C8B-B14F-4D97-AF65-F5344CB8AC3E}">
        <p14:creationId xmlns:p14="http://schemas.microsoft.com/office/powerpoint/2010/main" val="3770992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t-E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3F1C67-803E-4667-8C57-8F20416A57BB}" type="datetimeFigureOut">
              <a:rPr lang="et-EE" smtClean="0"/>
              <a:t>22.08.2013</a:t>
            </a:fld>
            <a:endParaRPr lang="et-E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t-E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732D48-5EBC-4807-9BA7-2058567C3DCD}" type="slidenum">
              <a:rPr lang="et-EE" smtClean="0"/>
              <a:t>‹#›</a:t>
            </a:fld>
            <a:endParaRPr lang="et-EE"/>
          </a:p>
        </p:txBody>
      </p:sp>
    </p:spTree>
    <p:extLst>
      <p:ext uri="{BB962C8B-B14F-4D97-AF65-F5344CB8AC3E}">
        <p14:creationId xmlns:p14="http://schemas.microsoft.com/office/powerpoint/2010/main" val="1911465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t-E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10.png"/><Relationship Id="rId4"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avi"/><Relationship Id="rId1" Type="http://schemas.microsoft.com/office/2007/relationships/media" Target="../media/media2.avi"/><Relationship Id="rId5" Type="http://schemas.openxmlformats.org/officeDocument/2006/relationships/image" Target="../media/image11.png"/><Relationship Id="rId4"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avi"/><Relationship Id="rId1" Type="http://schemas.microsoft.com/office/2007/relationships/media" Target="../media/media3.avi"/><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media" Target="../media/media5.avi"/><Relationship Id="rId7" Type="http://schemas.openxmlformats.org/officeDocument/2006/relationships/image" Target="../media/image19.png"/><Relationship Id="rId2" Type="http://schemas.openxmlformats.org/officeDocument/2006/relationships/video" Target="../media/media4.avi"/><Relationship Id="rId1" Type="http://schemas.microsoft.com/office/2007/relationships/media" Target="../media/media4.avi"/><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video" Target="../media/media5.avi"/></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6.tiff"/></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3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50.png"/><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6.avi"/><Relationship Id="rId1" Type="http://schemas.microsoft.com/office/2007/relationships/media" Target="../media/media6.avi"/><Relationship Id="rId5" Type="http://schemas.openxmlformats.org/officeDocument/2006/relationships/image" Target="../media/image51.png"/><Relationship Id="rId4" Type="http://schemas.openxmlformats.org/officeDocument/2006/relationships/notesSlide" Target="../notesSlides/notesSlide30.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8.tif"/><Relationship Id="rId3" Type="http://schemas.openxmlformats.org/officeDocument/2006/relationships/image" Target="../media/image3.png"/><Relationship Id="rId7" Type="http://schemas.openxmlformats.org/officeDocument/2006/relationships/image" Target="../media/image7.ti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tif"/><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8.tif"/><Relationship Id="rId3" Type="http://schemas.openxmlformats.org/officeDocument/2006/relationships/image" Target="../media/image3.png"/><Relationship Id="rId7" Type="http://schemas.openxmlformats.org/officeDocument/2006/relationships/image" Target="../media/image7.ti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tif"/><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237858" y="1556792"/>
            <a:ext cx="6777429"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n-US" sz="1600" b="1" kern="1400" cap="all" dirty="0">
                <a:solidFill>
                  <a:srgbClr val="000000"/>
                </a:solidFill>
                <a:effectLst/>
                <a:latin typeface="Arial"/>
                <a:ea typeface="MS Mincho"/>
                <a:cs typeface="Times New Roman"/>
              </a:rPr>
              <a:t>Reliability measurements of Ionic EAP Materials</a:t>
            </a:r>
            <a:endParaRPr lang="et-EE" sz="1800" b="1" kern="1400" cap="all" dirty="0">
              <a:solidFill>
                <a:srgbClr val="0000FF"/>
              </a:solidFill>
              <a:effectLst/>
              <a:latin typeface="Arial"/>
              <a:ea typeface="MS Mincho"/>
              <a:cs typeface="Times New Roman"/>
            </a:endParaRPr>
          </a:p>
          <a:p>
            <a:pPr algn="ctr">
              <a:spcAft>
                <a:spcPts val="0"/>
              </a:spcAft>
            </a:pPr>
            <a:r>
              <a:rPr lang="en-US" sz="1200" dirty="0">
                <a:effectLst/>
                <a:latin typeface="Times New Roman"/>
                <a:ea typeface="MS Mincho"/>
              </a:rPr>
              <a:t> </a:t>
            </a:r>
            <a:endParaRPr lang="et-EE" sz="1200" dirty="0">
              <a:effectLst/>
              <a:latin typeface="Times New Roman"/>
              <a:ea typeface="MS Mincho"/>
            </a:endParaRPr>
          </a:p>
          <a:p>
            <a:pPr algn="ctr">
              <a:spcAft>
                <a:spcPts val="0"/>
              </a:spcAft>
            </a:pPr>
            <a:r>
              <a:rPr lang="en-US" sz="1100" dirty="0">
                <a:effectLst/>
                <a:latin typeface="Times New Roman"/>
                <a:ea typeface="Dotum"/>
              </a:rPr>
              <a:t>Andres Punning, </a:t>
            </a:r>
            <a:r>
              <a:rPr lang="en-US" sz="1100" dirty="0" err="1">
                <a:effectLst/>
                <a:latin typeface="Times New Roman"/>
                <a:ea typeface="Dotum"/>
              </a:rPr>
              <a:t>Indrek</a:t>
            </a:r>
            <a:r>
              <a:rPr lang="en-US" sz="1100" dirty="0">
                <a:effectLst/>
                <a:latin typeface="Times New Roman"/>
                <a:ea typeface="Dotum"/>
              </a:rPr>
              <a:t> Must, Friedrich </a:t>
            </a:r>
            <a:r>
              <a:rPr lang="en-US" sz="1100" dirty="0" err="1">
                <a:effectLst/>
                <a:latin typeface="Times New Roman"/>
                <a:ea typeface="Dotum"/>
              </a:rPr>
              <a:t>Kaasik</a:t>
            </a:r>
            <a:r>
              <a:rPr lang="en-US" sz="1100" dirty="0">
                <a:effectLst/>
                <a:latin typeface="Times New Roman"/>
                <a:ea typeface="Dotum"/>
              </a:rPr>
              <a:t>, </a:t>
            </a:r>
            <a:r>
              <a:rPr lang="en-US" sz="1100" dirty="0" err="1">
                <a:effectLst/>
                <a:latin typeface="Times New Roman"/>
                <a:ea typeface="Dotum"/>
              </a:rPr>
              <a:t>Janno</a:t>
            </a:r>
            <a:r>
              <a:rPr lang="en-US" sz="1100" dirty="0">
                <a:effectLst/>
                <a:latin typeface="Times New Roman"/>
                <a:ea typeface="Dotum"/>
              </a:rPr>
              <a:t> </a:t>
            </a:r>
            <a:r>
              <a:rPr lang="en-US" sz="1100" dirty="0" err="1">
                <a:effectLst/>
                <a:latin typeface="Times New Roman"/>
                <a:ea typeface="Dotum"/>
              </a:rPr>
              <a:t>Torop</a:t>
            </a:r>
            <a:r>
              <a:rPr lang="en-US" sz="1100" dirty="0">
                <a:effectLst/>
                <a:latin typeface="Times New Roman"/>
                <a:ea typeface="Dotum"/>
              </a:rPr>
              <a:t>, </a:t>
            </a:r>
            <a:r>
              <a:rPr lang="en-US" sz="1100" u="sng" dirty="0" err="1">
                <a:effectLst/>
                <a:latin typeface="Times New Roman"/>
                <a:ea typeface="Dotum"/>
              </a:rPr>
              <a:t>Alvo</a:t>
            </a:r>
            <a:r>
              <a:rPr lang="en-US" sz="1100" u="sng" dirty="0">
                <a:effectLst/>
                <a:latin typeface="Times New Roman"/>
                <a:ea typeface="Dotum"/>
              </a:rPr>
              <a:t> </a:t>
            </a:r>
            <a:r>
              <a:rPr lang="en-US" sz="1100" u="sng" dirty="0" err="1">
                <a:effectLst/>
                <a:latin typeface="Times New Roman"/>
                <a:ea typeface="Dotum"/>
              </a:rPr>
              <a:t>Aabloo</a:t>
            </a:r>
            <a:r>
              <a:rPr lang="en-US" sz="1100" u="sng" dirty="0">
                <a:effectLst/>
                <a:latin typeface="Times New Roman"/>
                <a:ea typeface="Dotum"/>
              </a:rPr>
              <a:t>*</a:t>
            </a:r>
            <a:endParaRPr lang="et-EE" sz="1200" dirty="0">
              <a:effectLst/>
              <a:latin typeface="Times New Roman"/>
              <a:ea typeface="MS Mincho"/>
            </a:endParaRPr>
          </a:p>
          <a:p>
            <a:pPr algn="ctr">
              <a:spcAft>
                <a:spcPts val="0"/>
              </a:spcAft>
            </a:pPr>
            <a:r>
              <a:rPr lang="en-US" sz="1200" b="0" dirty="0">
                <a:solidFill>
                  <a:srgbClr val="000000"/>
                </a:solidFill>
                <a:effectLst/>
                <a:latin typeface="Times New Roman"/>
                <a:ea typeface="Malgun Gothic"/>
              </a:rPr>
              <a:t>IMS Lab, Institute of Technology, University of Tartu, </a:t>
            </a:r>
            <a:r>
              <a:rPr lang="en-US" sz="1200" b="0" dirty="0" err="1">
                <a:solidFill>
                  <a:srgbClr val="000000"/>
                </a:solidFill>
                <a:effectLst/>
                <a:latin typeface="Times New Roman"/>
                <a:ea typeface="Malgun Gothic"/>
              </a:rPr>
              <a:t>Nooruse</a:t>
            </a:r>
            <a:r>
              <a:rPr lang="en-US" sz="1200" b="0" dirty="0">
                <a:solidFill>
                  <a:srgbClr val="000000"/>
                </a:solidFill>
                <a:effectLst/>
                <a:latin typeface="Times New Roman"/>
                <a:ea typeface="Malgun Gothic"/>
              </a:rPr>
              <a:t> 1, 50411 Tartu, Estonia</a:t>
            </a:r>
            <a:endParaRPr lang="et-EE" sz="1200" b="1" dirty="0">
              <a:solidFill>
                <a:srgbClr val="FF0000"/>
              </a:solidFill>
              <a:effectLst/>
              <a:latin typeface="Times New Roman"/>
              <a:ea typeface="MS Mincho"/>
            </a:endParaRPr>
          </a:p>
          <a:p>
            <a:pPr algn="ctr">
              <a:spcAft>
                <a:spcPts val="0"/>
              </a:spcAft>
            </a:pPr>
            <a:r>
              <a:rPr lang="en-US" sz="1100" b="0" dirty="0">
                <a:solidFill>
                  <a:srgbClr val="000000"/>
                </a:solidFill>
                <a:effectLst/>
                <a:latin typeface="Times New Roman"/>
                <a:ea typeface="MS Mincho"/>
              </a:rPr>
              <a:t>* </a:t>
            </a:r>
            <a:r>
              <a:rPr lang="en-US" sz="1100" b="0" dirty="0">
                <a:solidFill>
                  <a:srgbClr val="000000"/>
                </a:solidFill>
                <a:effectLst/>
                <a:latin typeface="Times New Roman"/>
                <a:ea typeface="Malgun Gothic"/>
              </a:rPr>
              <a:t>C</a:t>
            </a:r>
            <a:r>
              <a:rPr lang="en-US" sz="1100" b="0" dirty="0">
                <a:solidFill>
                  <a:srgbClr val="000000"/>
                </a:solidFill>
                <a:effectLst/>
                <a:latin typeface="Times New Roman"/>
                <a:ea typeface="MS Mincho"/>
              </a:rPr>
              <a:t>orresponding author</a:t>
            </a:r>
            <a:r>
              <a:rPr lang="en-US" sz="1100" b="0" dirty="0">
                <a:solidFill>
                  <a:srgbClr val="000000"/>
                </a:solidFill>
                <a:effectLst/>
                <a:latin typeface="Times New Roman"/>
                <a:ea typeface="Malgun Gothic"/>
              </a:rPr>
              <a:t> </a:t>
            </a:r>
            <a:r>
              <a:rPr lang="en-US" sz="1100" b="0" dirty="0">
                <a:solidFill>
                  <a:srgbClr val="000000"/>
                </a:solidFill>
                <a:effectLst/>
                <a:latin typeface="Times New Roman"/>
                <a:ea typeface="MS Mincho"/>
              </a:rPr>
              <a:t>(</a:t>
            </a:r>
            <a:r>
              <a:rPr lang="en-US" sz="1100" b="0" dirty="0">
                <a:solidFill>
                  <a:srgbClr val="000000"/>
                </a:solidFill>
                <a:effectLst/>
                <a:latin typeface="Times New Roman"/>
                <a:ea typeface="Malgun Gothic"/>
              </a:rPr>
              <a:t>Tel: +3725078356; E-mail: alvo.aabloo@ut.ee)</a:t>
            </a:r>
            <a:endParaRPr lang="et-EE" sz="1200" b="1" dirty="0">
              <a:solidFill>
                <a:srgbClr val="FF0000"/>
              </a:solidFill>
              <a:effectLst/>
              <a:latin typeface="Times New Roman"/>
              <a:ea typeface="MS Mincho"/>
            </a:endParaRPr>
          </a:p>
          <a:p>
            <a:pPr algn="ctr">
              <a:spcAft>
                <a:spcPts val="0"/>
              </a:spcAft>
            </a:pPr>
            <a:r>
              <a:rPr lang="en-US" sz="1200" b="1" dirty="0">
                <a:solidFill>
                  <a:srgbClr val="000000"/>
                </a:solidFill>
                <a:effectLst/>
                <a:latin typeface="Times New Roman"/>
                <a:ea typeface="Malgun Gothic"/>
              </a:rPr>
              <a:t> </a:t>
            </a:r>
            <a:endParaRPr lang="et-EE" sz="1200" b="1" dirty="0">
              <a:solidFill>
                <a:srgbClr val="FF0000"/>
              </a:solidFill>
              <a:effectLst/>
              <a:latin typeface="Times New Roman"/>
              <a:ea typeface="MS Mincho"/>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88640"/>
            <a:ext cx="2116693" cy="1844824"/>
          </a:xfrm>
          <a:prstGeom prst="rect">
            <a:avLst/>
          </a:prstGeom>
        </p:spPr>
      </p:pic>
      <p:sp>
        <p:nvSpPr>
          <p:cNvPr id="5" name="TextBox 4"/>
          <p:cNvSpPr txBox="1"/>
          <p:nvPr/>
        </p:nvSpPr>
        <p:spPr>
          <a:xfrm>
            <a:off x="683568" y="2924944"/>
            <a:ext cx="4752528" cy="3477875"/>
          </a:xfrm>
          <a:prstGeom prst="rect">
            <a:avLst/>
          </a:prstGeom>
          <a:noFill/>
        </p:spPr>
        <p:txBody>
          <a:bodyPr wrap="square" rtlCol="0">
            <a:spAutoFit/>
          </a:bodyPr>
          <a:lstStyle/>
          <a:p>
            <a:r>
              <a:rPr lang="et-EE" sz="2000" b="1" dirty="0" smtClean="0"/>
              <a:t>Outline</a:t>
            </a:r>
          </a:p>
          <a:p>
            <a:pPr marL="457200" indent="-457200">
              <a:buFont typeface="Arial" pitchFamily="34" charset="0"/>
              <a:buChar char="•"/>
            </a:pPr>
            <a:r>
              <a:rPr lang="et-EE" sz="2000" b="1" dirty="0" smtClean="0"/>
              <a:t>Mission of the project</a:t>
            </a:r>
          </a:p>
          <a:p>
            <a:pPr marL="457200" indent="-457200">
              <a:buFont typeface="Arial" pitchFamily="34" charset="0"/>
              <a:buChar char="•"/>
            </a:pPr>
            <a:r>
              <a:rPr lang="et-EE" sz="2000" b="1" dirty="0" smtClean="0"/>
              <a:t>Involved iEAP materials</a:t>
            </a:r>
          </a:p>
          <a:p>
            <a:pPr marL="457200" indent="-457200">
              <a:buFont typeface="Arial" pitchFamily="34" charset="0"/>
              <a:buChar char="•"/>
            </a:pPr>
            <a:r>
              <a:rPr lang="et-EE" sz="2000" b="1" dirty="0" smtClean="0"/>
              <a:t>Test procedure</a:t>
            </a:r>
          </a:p>
          <a:p>
            <a:pPr marL="457200" indent="-457200">
              <a:buFont typeface="Arial" pitchFamily="34" charset="0"/>
              <a:buChar char="•"/>
            </a:pPr>
            <a:r>
              <a:rPr lang="et-EE" sz="2000" b="1" dirty="0" smtClean="0"/>
              <a:t>Test equipment</a:t>
            </a:r>
          </a:p>
          <a:p>
            <a:pPr marL="457200" indent="-457200">
              <a:buFont typeface="Arial" pitchFamily="34" charset="0"/>
              <a:buChar char="•"/>
            </a:pPr>
            <a:r>
              <a:rPr lang="et-EE" sz="2000" b="1" dirty="0" smtClean="0"/>
              <a:t>Acquired data</a:t>
            </a:r>
          </a:p>
          <a:p>
            <a:pPr marL="457200" indent="-457200">
              <a:buFont typeface="Arial" pitchFamily="34" charset="0"/>
              <a:buChar char="•"/>
            </a:pPr>
            <a:r>
              <a:rPr lang="et-EE" sz="2000" b="1" dirty="0" smtClean="0"/>
              <a:t>Long term degradation of iEAP</a:t>
            </a:r>
          </a:p>
          <a:p>
            <a:pPr marL="457200" indent="-457200">
              <a:buFont typeface="Arial" pitchFamily="34" charset="0"/>
              <a:buChar char="•"/>
            </a:pPr>
            <a:r>
              <a:rPr lang="et-EE" sz="2000" b="1" dirty="0" smtClean="0"/>
              <a:t>Sudden death</a:t>
            </a:r>
          </a:p>
          <a:p>
            <a:pPr marL="457200" indent="-457200">
              <a:buFont typeface="Arial" pitchFamily="34" charset="0"/>
              <a:buChar char="•"/>
            </a:pPr>
            <a:r>
              <a:rPr lang="et-EE" sz="2000" b="1" dirty="0" smtClean="0"/>
              <a:t>Radiation results</a:t>
            </a:r>
          </a:p>
          <a:p>
            <a:pPr marL="457200" indent="-457200">
              <a:buFont typeface="Arial" pitchFamily="34" charset="0"/>
              <a:buChar char="•"/>
            </a:pPr>
            <a:r>
              <a:rPr lang="et-EE" sz="2000" b="1" dirty="0" smtClean="0"/>
              <a:t>Conclusions</a:t>
            </a:r>
          </a:p>
          <a:p>
            <a:pPr marL="457200" indent="-457200">
              <a:buFont typeface="Arial" pitchFamily="34" charset="0"/>
              <a:buChar char="•"/>
            </a:pPr>
            <a:r>
              <a:rPr lang="et-EE" sz="2000" b="1" dirty="0" smtClean="0"/>
              <a:t>Speculations</a:t>
            </a:r>
          </a:p>
        </p:txBody>
      </p:sp>
    </p:spTree>
    <p:extLst>
      <p:ext uri="{BB962C8B-B14F-4D97-AF65-F5344CB8AC3E}">
        <p14:creationId xmlns:p14="http://schemas.microsoft.com/office/powerpoint/2010/main" val="84867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6776" y="548680"/>
            <a:ext cx="7794917" cy="400110"/>
          </a:xfrm>
          <a:prstGeom prst="rect">
            <a:avLst/>
          </a:prstGeom>
          <a:noFill/>
        </p:spPr>
        <p:txBody>
          <a:bodyPr wrap="square" rtlCol="0">
            <a:spAutoFit/>
          </a:bodyPr>
          <a:lstStyle/>
          <a:p>
            <a:pPr algn="ctr"/>
            <a:r>
              <a:rPr lang="et-EE" sz="2000" b="1" dirty="0" smtClean="0"/>
              <a:t>Time schedule</a:t>
            </a:r>
          </a:p>
        </p:txBody>
      </p:sp>
      <p:cxnSp>
        <p:nvCxnSpPr>
          <p:cNvPr id="7" name="Straight Arrow Connector 6"/>
          <p:cNvCxnSpPr/>
          <p:nvPr/>
        </p:nvCxnSpPr>
        <p:spPr>
          <a:xfrm>
            <a:off x="412162" y="4976306"/>
            <a:ext cx="770485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184173" y="4653140"/>
            <a:ext cx="854803" cy="646331"/>
          </a:xfrm>
          <a:prstGeom prst="rect">
            <a:avLst/>
          </a:prstGeom>
          <a:noFill/>
        </p:spPr>
        <p:txBody>
          <a:bodyPr wrap="square" rtlCol="0">
            <a:spAutoFit/>
          </a:bodyPr>
          <a:lstStyle/>
          <a:p>
            <a:r>
              <a:rPr lang="et-EE" b="1" dirty="0" smtClean="0"/>
              <a:t>Time</a:t>
            </a:r>
            <a:br>
              <a:rPr lang="et-EE" b="1" dirty="0" smtClean="0"/>
            </a:br>
            <a:r>
              <a:rPr lang="et-EE" b="1" dirty="0" smtClean="0"/>
              <a:t>(days)</a:t>
            </a:r>
            <a:endParaRPr lang="et-EE" b="1" dirty="0"/>
          </a:p>
        </p:txBody>
      </p:sp>
      <p:cxnSp>
        <p:nvCxnSpPr>
          <p:cNvPr id="10" name="Straight Connector 9"/>
          <p:cNvCxnSpPr/>
          <p:nvPr/>
        </p:nvCxnSpPr>
        <p:spPr>
          <a:xfrm>
            <a:off x="412162" y="4797156"/>
            <a:ext cx="0" cy="40069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51520" y="5197846"/>
            <a:ext cx="345173" cy="369332"/>
          </a:xfrm>
          <a:prstGeom prst="rect">
            <a:avLst/>
          </a:prstGeom>
          <a:noFill/>
        </p:spPr>
        <p:txBody>
          <a:bodyPr wrap="square" rtlCol="0">
            <a:spAutoFit/>
          </a:bodyPr>
          <a:lstStyle/>
          <a:p>
            <a:r>
              <a:rPr lang="et-EE" b="1" dirty="0" smtClean="0"/>
              <a:t>0</a:t>
            </a:r>
            <a:endParaRPr lang="et-EE" b="1" dirty="0"/>
          </a:p>
        </p:txBody>
      </p:sp>
      <p:sp>
        <p:nvSpPr>
          <p:cNvPr id="12" name="TextBox 11"/>
          <p:cNvSpPr txBox="1"/>
          <p:nvPr/>
        </p:nvSpPr>
        <p:spPr>
          <a:xfrm rot="16200000">
            <a:off x="-682665" y="3432793"/>
            <a:ext cx="2249125" cy="369332"/>
          </a:xfrm>
          <a:prstGeom prst="rect">
            <a:avLst/>
          </a:prstGeom>
          <a:noFill/>
          <a:ln w="12700">
            <a:solidFill>
              <a:schemeClr val="tx1"/>
            </a:solidFill>
          </a:ln>
        </p:spPr>
        <p:txBody>
          <a:bodyPr wrap="square" rtlCol="0">
            <a:spAutoFit/>
          </a:bodyPr>
          <a:lstStyle/>
          <a:p>
            <a:r>
              <a:rPr lang="et-EE" b="1" dirty="0" smtClean="0"/>
              <a:t>Performance test  0</a:t>
            </a:r>
            <a:endParaRPr lang="et-EE" b="1" dirty="0"/>
          </a:p>
        </p:txBody>
      </p:sp>
      <p:cxnSp>
        <p:nvCxnSpPr>
          <p:cNvPr id="16" name="Straight Connector 15"/>
          <p:cNvCxnSpPr/>
          <p:nvPr/>
        </p:nvCxnSpPr>
        <p:spPr>
          <a:xfrm>
            <a:off x="2407809" y="4785016"/>
            <a:ext cx="0" cy="40069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206338" y="5197846"/>
            <a:ext cx="462410" cy="369332"/>
          </a:xfrm>
          <a:prstGeom prst="rect">
            <a:avLst/>
          </a:prstGeom>
          <a:noFill/>
        </p:spPr>
        <p:txBody>
          <a:bodyPr wrap="square" rtlCol="0">
            <a:spAutoFit/>
          </a:bodyPr>
          <a:lstStyle/>
          <a:p>
            <a:r>
              <a:rPr lang="et-EE" b="1" dirty="0" smtClean="0"/>
              <a:t>60</a:t>
            </a:r>
            <a:endParaRPr lang="et-EE" b="1" dirty="0"/>
          </a:p>
        </p:txBody>
      </p:sp>
      <p:sp>
        <p:nvSpPr>
          <p:cNvPr id="18" name="TextBox 17"/>
          <p:cNvSpPr txBox="1"/>
          <p:nvPr/>
        </p:nvSpPr>
        <p:spPr>
          <a:xfrm rot="16200000">
            <a:off x="1319053" y="3426725"/>
            <a:ext cx="2236982" cy="369332"/>
          </a:xfrm>
          <a:prstGeom prst="rect">
            <a:avLst/>
          </a:prstGeom>
          <a:noFill/>
          <a:ln w="12700">
            <a:solidFill>
              <a:schemeClr val="tx1"/>
            </a:solidFill>
          </a:ln>
        </p:spPr>
        <p:txBody>
          <a:bodyPr wrap="square" rtlCol="0">
            <a:spAutoFit/>
          </a:bodyPr>
          <a:lstStyle/>
          <a:p>
            <a:r>
              <a:rPr lang="et-EE" b="1" dirty="0" smtClean="0"/>
              <a:t>Performance test 1</a:t>
            </a:r>
            <a:endParaRPr lang="et-EE" b="1" dirty="0"/>
          </a:p>
        </p:txBody>
      </p:sp>
      <p:cxnSp>
        <p:nvCxnSpPr>
          <p:cNvPr id="19" name="Straight Connector 18"/>
          <p:cNvCxnSpPr/>
          <p:nvPr/>
        </p:nvCxnSpPr>
        <p:spPr>
          <a:xfrm>
            <a:off x="4568049" y="4797156"/>
            <a:ext cx="0" cy="40069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272590" y="5206057"/>
            <a:ext cx="653782" cy="369332"/>
          </a:xfrm>
          <a:prstGeom prst="rect">
            <a:avLst/>
          </a:prstGeom>
          <a:noFill/>
        </p:spPr>
        <p:txBody>
          <a:bodyPr wrap="square" rtlCol="0">
            <a:spAutoFit/>
          </a:bodyPr>
          <a:lstStyle/>
          <a:p>
            <a:r>
              <a:rPr lang="et-EE" b="1" dirty="0" smtClean="0"/>
              <a:t>120</a:t>
            </a:r>
            <a:endParaRPr lang="et-EE" b="1" dirty="0"/>
          </a:p>
        </p:txBody>
      </p:sp>
      <p:sp>
        <p:nvSpPr>
          <p:cNvPr id="21" name="TextBox 20"/>
          <p:cNvSpPr txBox="1"/>
          <p:nvPr/>
        </p:nvSpPr>
        <p:spPr>
          <a:xfrm rot="16200000">
            <a:off x="3473220" y="3432793"/>
            <a:ext cx="2249125" cy="369332"/>
          </a:xfrm>
          <a:prstGeom prst="rect">
            <a:avLst/>
          </a:prstGeom>
          <a:noFill/>
          <a:ln w="12700">
            <a:solidFill>
              <a:schemeClr val="tx1"/>
            </a:solidFill>
          </a:ln>
        </p:spPr>
        <p:txBody>
          <a:bodyPr wrap="square" rtlCol="0">
            <a:spAutoFit/>
          </a:bodyPr>
          <a:lstStyle/>
          <a:p>
            <a:r>
              <a:rPr lang="et-EE" b="1" dirty="0" smtClean="0"/>
              <a:t>Performance test 2</a:t>
            </a:r>
            <a:endParaRPr lang="et-EE" b="1" dirty="0"/>
          </a:p>
        </p:txBody>
      </p:sp>
      <p:sp>
        <p:nvSpPr>
          <p:cNvPr id="22" name="TextBox 21"/>
          <p:cNvSpPr txBox="1"/>
          <p:nvPr/>
        </p:nvSpPr>
        <p:spPr>
          <a:xfrm rot="16200000">
            <a:off x="3898155" y="3432793"/>
            <a:ext cx="2249123" cy="369332"/>
          </a:xfrm>
          <a:prstGeom prst="rect">
            <a:avLst/>
          </a:prstGeom>
          <a:noFill/>
          <a:ln w="12700">
            <a:solidFill>
              <a:schemeClr val="tx1"/>
            </a:solidFill>
          </a:ln>
        </p:spPr>
        <p:txBody>
          <a:bodyPr wrap="square" rtlCol="0">
            <a:spAutoFit/>
          </a:bodyPr>
          <a:lstStyle/>
          <a:p>
            <a:r>
              <a:rPr lang="et-EE" b="1" dirty="0" smtClean="0"/>
              <a:t>Performance test 3</a:t>
            </a:r>
            <a:endParaRPr lang="et-EE" b="1" dirty="0"/>
          </a:p>
        </p:txBody>
      </p:sp>
      <p:sp>
        <p:nvSpPr>
          <p:cNvPr id="24" name="TextBox 23"/>
          <p:cNvSpPr txBox="1"/>
          <p:nvPr/>
        </p:nvSpPr>
        <p:spPr>
          <a:xfrm rot="16200000">
            <a:off x="5133619" y="3428581"/>
            <a:ext cx="2240696" cy="369332"/>
          </a:xfrm>
          <a:prstGeom prst="rect">
            <a:avLst/>
          </a:prstGeom>
          <a:noFill/>
          <a:ln w="12700">
            <a:solidFill>
              <a:schemeClr val="tx1"/>
            </a:solidFill>
          </a:ln>
        </p:spPr>
        <p:txBody>
          <a:bodyPr wrap="square" rtlCol="0">
            <a:spAutoFit/>
          </a:bodyPr>
          <a:lstStyle/>
          <a:p>
            <a:r>
              <a:rPr lang="et-EE" b="1" dirty="0" smtClean="0"/>
              <a:t>Performance test n-1</a:t>
            </a:r>
            <a:endParaRPr lang="et-EE" b="1" dirty="0"/>
          </a:p>
        </p:txBody>
      </p:sp>
      <p:sp>
        <p:nvSpPr>
          <p:cNvPr id="25" name="TextBox 24"/>
          <p:cNvSpPr txBox="1"/>
          <p:nvPr/>
        </p:nvSpPr>
        <p:spPr>
          <a:xfrm rot="16200000">
            <a:off x="5561453" y="3432794"/>
            <a:ext cx="2249124" cy="369332"/>
          </a:xfrm>
          <a:prstGeom prst="rect">
            <a:avLst/>
          </a:prstGeom>
          <a:noFill/>
          <a:ln w="12700">
            <a:solidFill>
              <a:schemeClr val="tx1"/>
            </a:solidFill>
          </a:ln>
        </p:spPr>
        <p:txBody>
          <a:bodyPr wrap="square" rtlCol="0">
            <a:spAutoFit/>
          </a:bodyPr>
          <a:lstStyle/>
          <a:p>
            <a:r>
              <a:rPr lang="et-EE" b="1" dirty="0" smtClean="0"/>
              <a:t>Performance test n</a:t>
            </a:r>
            <a:endParaRPr lang="et-EE" b="1" dirty="0"/>
          </a:p>
        </p:txBody>
      </p:sp>
      <p:sp>
        <p:nvSpPr>
          <p:cNvPr id="26" name="TextBox 25"/>
          <p:cNvSpPr txBox="1"/>
          <p:nvPr/>
        </p:nvSpPr>
        <p:spPr>
          <a:xfrm rot="16200000">
            <a:off x="2750547" y="3149724"/>
            <a:ext cx="1656185" cy="923330"/>
          </a:xfrm>
          <a:prstGeom prst="rect">
            <a:avLst/>
          </a:prstGeom>
          <a:solidFill>
            <a:srgbClr val="FF9900"/>
          </a:solidFill>
          <a:ln w="12700">
            <a:solidFill>
              <a:schemeClr val="tx1"/>
            </a:solidFill>
          </a:ln>
        </p:spPr>
        <p:txBody>
          <a:bodyPr wrap="square" rtlCol="0">
            <a:spAutoFit/>
          </a:bodyPr>
          <a:lstStyle/>
          <a:p>
            <a:pPr algn="ctr"/>
            <a:endParaRPr lang="et-EE" b="1" dirty="0" smtClean="0"/>
          </a:p>
          <a:p>
            <a:pPr algn="ctr"/>
            <a:r>
              <a:rPr lang="et-EE" b="1" dirty="0" smtClean="0"/>
              <a:t>Damage</a:t>
            </a:r>
            <a:endParaRPr lang="et-EE" b="1" dirty="0" smtClean="0"/>
          </a:p>
          <a:p>
            <a:pPr algn="ctr"/>
            <a:endParaRPr lang="et-EE" b="1" dirty="0"/>
          </a:p>
        </p:txBody>
      </p:sp>
      <p:sp>
        <p:nvSpPr>
          <p:cNvPr id="27" name="TextBox 26"/>
          <p:cNvSpPr txBox="1"/>
          <p:nvPr/>
        </p:nvSpPr>
        <p:spPr>
          <a:xfrm rot="16200000">
            <a:off x="6645786" y="3428581"/>
            <a:ext cx="2240699" cy="369332"/>
          </a:xfrm>
          <a:prstGeom prst="rect">
            <a:avLst/>
          </a:prstGeom>
          <a:noFill/>
          <a:ln w="12700">
            <a:solidFill>
              <a:schemeClr val="tx1"/>
            </a:solidFill>
          </a:ln>
        </p:spPr>
        <p:txBody>
          <a:bodyPr wrap="square" rtlCol="0">
            <a:spAutoFit/>
          </a:bodyPr>
          <a:lstStyle/>
          <a:p>
            <a:r>
              <a:rPr lang="et-EE" b="1" dirty="0" smtClean="0"/>
              <a:t>Performance test n+1</a:t>
            </a:r>
            <a:endParaRPr lang="et-EE" b="1" dirty="0"/>
          </a:p>
        </p:txBody>
      </p:sp>
      <p:sp>
        <p:nvSpPr>
          <p:cNvPr id="28" name="TextBox 27"/>
          <p:cNvSpPr txBox="1"/>
          <p:nvPr/>
        </p:nvSpPr>
        <p:spPr>
          <a:xfrm>
            <a:off x="5349221" y="3291484"/>
            <a:ext cx="653782" cy="369332"/>
          </a:xfrm>
          <a:prstGeom prst="rect">
            <a:avLst/>
          </a:prstGeom>
          <a:noFill/>
        </p:spPr>
        <p:txBody>
          <a:bodyPr wrap="square" rtlCol="0">
            <a:spAutoFit/>
          </a:bodyPr>
          <a:lstStyle/>
          <a:p>
            <a:pPr algn="ctr"/>
            <a:r>
              <a:rPr lang="et-EE" b="1" dirty="0" smtClean="0"/>
              <a:t>.....</a:t>
            </a:r>
            <a:endParaRPr lang="et-EE" b="1" dirty="0"/>
          </a:p>
        </p:txBody>
      </p:sp>
      <p:sp>
        <p:nvSpPr>
          <p:cNvPr id="29" name="TextBox 28"/>
          <p:cNvSpPr txBox="1"/>
          <p:nvPr/>
        </p:nvSpPr>
        <p:spPr>
          <a:xfrm>
            <a:off x="293849" y="1444714"/>
            <a:ext cx="5757568" cy="400110"/>
          </a:xfrm>
          <a:prstGeom prst="rect">
            <a:avLst/>
          </a:prstGeom>
          <a:noFill/>
        </p:spPr>
        <p:txBody>
          <a:bodyPr wrap="square" rtlCol="0">
            <a:spAutoFit/>
          </a:bodyPr>
          <a:lstStyle/>
          <a:p>
            <a:r>
              <a:rPr lang="et-EE" sz="2000" b="1" dirty="0" smtClean="0"/>
              <a:t>Each sample passed the following procedure:</a:t>
            </a:r>
            <a:endParaRPr lang="et-EE" sz="2000" b="1" dirty="0"/>
          </a:p>
        </p:txBody>
      </p:sp>
      <p:sp>
        <p:nvSpPr>
          <p:cNvPr id="30" name="Right Brace 29"/>
          <p:cNvSpPr/>
          <p:nvPr/>
        </p:nvSpPr>
        <p:spPr>
          <a:xfrm rot="5400000">
            <a:off x="5487837" y="4304667"/>
            <a:ext cx="585356" cy="213135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t-EE"/>
          </a:p>
        </p:txBody>
      </p:sp>
      <p:sp>
        <p:nvSpPr>
          <p:cNvPr id="32" name="TextBox 31"/>
          <p:cNvSpPr txBox="1"/>
          <p:nvPr/>
        </p:nvSpPr>
        <p:spPr>
          <a:xfrm>
            <a:off x="5229002" y="5733256"/>
            <a:ext cx="1209631" cy="369332"/>
          </a:xfrm>
          <a:prstGeom prst="rect">
            <a:avLst/>
          </a:prstGeom>
          <a:noFill/>
        </p:spPr>
        <p:txBody>
          <a:bodyPr wrap="square" rtlCol="0">
            <a:spAutoFit/>
          </a:bodyPr>
          <a:lstStyle/>
          <a:p>
            <a:r>
              <a:rPr lang="et-EE" b="1" dirty="0" smtClean="0"/>
              <a:t>1-4 weeks</a:t>
            </a:r>
            <a:endParaRPr lang="et-EE" b="1" dirty="0"/>
          </a:p>
        </p:txBody>
      </p:sp>
      <p:sp>
        <p:nvSpPr>
          <p:cNvPr id="33" name="Right Brace 32"/>
          <p:cNvSpPr/>
          <p:nvPr/>
        </p:nvSpPr>
        <p:spPr>
          <a:xfrm rot="5400000">
            <a:off x="7136536" y="4848754"/>
            <a:ext cx="585356" cy="1043176"/>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t-EE"/>
          </a:p>
        </p:txBody>
      </p:sp>
      <p:sp>
        <p:nvSpPr>
          <p:cNvPr id="34" name="TextBox 33"/>
          <p:cNvSpPr txBox="1"/>
          <p:nvPr/>
        </p:nvSpPr>
        <p:spPr>
          <a:xfrm>
            <a:off x="7072964" y="5723609"/>
            <a:ext cx="877837" cy="369332"/>
          </a:xfrm>
          <a:prstGeom prst="rect">
            <a:avLst/>
          </a:prstGeom>
          <a:noFill/>
        </p:spPr>
        <p:txBody>
          <a:bodyPr wrap="square" rtlCol="0">
            <a:spAutoFit/>
          </a:bodyPr>
          <a:lstStyle/>
          <a:p>
            <a:r>
              <a:rPr lang="et-EE" b="1" dirty="0" smtClean="0"/>
              <a:t>1 week</a:t>
            </a:r>
            <a:endParaRPr lang="et-EE" b="1" dirty="0"/>
          </a:p>
        </p:txBody>
      </p:sp>
    </p:spTree>
    <p:extLst>
      <p:ext uri="{BB962C8B-B14F-4D97-AF65-F5344CB8AC3E}">
        <p14:creationId xmlns:p14="http://schemas.microsoft.com/office/powerpoint/2010/main" val="1186155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20" grpId="0"/>
      <p:bldP spid="21" grpId="0" animBg="1"/>
      <p:bldP spid="22" grpId="0" animBg="1"/>
      <p:bldP spid="24" grpId="0" animBg="1"/>
      <p:bldP spid="25" grpId="0" animBg="1"/>
      <p:bldP spid="26" grpId="0" animBg="1"/>
      <p:bldP spid="27" grpId="0" animBg="1"/>
      <p:bldP spid="28" grpId="0"/>
      <p:bldP spid="30" grpId="0" animBg="1"/>
      <p:bldP spid="32" grpId="0"/>
      <p:bldP spid="33" grpId="0" animBg="1"/>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8144" y="620688"/>
            <a:ext cx="6294096" cy="1015663"/>
          </a:xfrm>
          <a:prstGeom prst="rect">
            <a:avLst/>
          </a:prstGeom>
          <a:noFill/>
        </p:spPr>
        <p:txBody>
          <a:bodyPr wrap="square" rtlCol="0">
            <a:spAutoFit/>
          </a:bodyPr>
          <a:lstStyle/>
          <a:p>
            <a:r>
              <a:rPr lang="et-EE" sz="2000" b="1" dirty="0" smtClean="0"/>
              <a:t>The actual work consists of </a:t>
            </a:r>
            <a:br>
              <a:rPr lang="et-EE" sz="2000" b="1" dirty="0" smtClean="0"/>
            </a:br>
            <a:r>
              <a:rPr lang="et-EE" sz="2000" b="1" dirty="0" smtClean="0"/>
              <a:t>testing the lifetime of large amount of identical samples,</a:t>
            </a:r>
            <a:br>
              <a:rPr lang="et-EE" sz="2000" b="1" dirty="0" smtClean="0"/>
            </a:br>
            <a:r>
              <a:rPr lang="et-EE" sz="2000" b="1" dirty="0" smtClean="0"/>
              <a:t>kept in different environmental conditions</a:t>
            </a:r>
            <a:r>
              <a:rPr lang="et-EE" b="1" dirty="0" smtClean="0"/>
              <a:t>.</a:t>
            </a:r>
          </a:p>
        </p:txBody>
      </p:sp>
      <p:sp>
        <p:nvSpPr>
          <p:cNvPr id="3" name="TextBox 2"/>
          <p:cNvSpPr txBox="1"/>
          <p:nvPr/>
        </p:nvSpPr>
        <p:spPr>
          <a:xfrm>
            <a:off x="251520" y="1916832"/>
            <a:ext cx="8757224" cy="1938992"/>
          </a:xfrm>
          <a:prstGeom prst="rect">
            <a:avLst/>
          </a:prstGeom>
          <a:noFill/>
        </p:spPr>
        <p:txBody>
          <a:bodyPr wrap="square" rtlCol="0">
            <a:spAutoFit/>
          </a:bodyPr>
          <a:lstStyle/>
          <a:p>
            <a:r>
              <a:rPr lang="et-EE" sz="2000" b="1" dirty="0" smtClean="0"/>
              <a:t>Testing an individual sample includes</a:t>
            </a:r>
          </a:p>
          <a:p>
            <a:pPr marL="342900" indent="-342900">
              <a:buFont typeface="Arial" pitchFamily="34" charset="0"/>
              <a:buChar char="•"/>
            </a:pPr>
            <a:r>
              <a:rPr lang="et-EE" sz="2000" b="1" dirty="0" smtClean="0"/>
              <a:t>attaching it to electrical contacts</a:t>
            </a:r>
          </a:p>
          <a:p>
            <a:pPr marL="342900" indent="-342900">
              <a:buFont typeface="Arial" pitchFamily="34" charset="0"/>
              <a:buChar char="•"/>
            </a:pPr>
            <a:r>
              <a:rPr lang="et-EE" sz="2000" b="1" dirty="0" smtClean="0"/>
              <a:t>applying complex voltage signal</a:t>
            </a:r>
          </a:p>
          <a:p>
            <a:pPr marL="342900" indent="-342900">
              <a:buFont typeface="Arial" pitchFamily="34" charset="0"/>
              <a:buChar char="•"/>
            </a:pPr>
            <a:r>
              <a:rPr lang="et-EE" sz="2000" b="1" dirty="0" smtClean="0"/>
              <a:t>observation of electric current and amplitude of bending up to a few minutes</a:t>
            </a:r>
          </a:p>
          <a:p>
            <a:pPr marL="342900" indent="-342900">
              <a:buFont typeface="Arial" pitchFamily="34" charset="0"/>
              <a:buChar char="•"/>
            </a:pPr>
            <a:r>
              <a:rPr lang="et-EE" sz="2000" b="1" dirty="0" smtClean="0"/>
              <a:t>repeating the measurement thousands of times, </a:t>
            </a:r>
            <a:br>
              <a:rPr lang="et-EE" sz="2000" b="1" dirty="0" smtClean="0"/>
            </a:br>
            <a:r>
              <a:rPr lang="et-EE" sz="2000" b="1" dirty="0" smtClean="0"/>
              <a:t>until the most of the samples are exhausted</a:t>
            </a:r>
          </a:p>
        </p:txBody>
      </p:sp>
      <p:sp>
        <p:nvSpPr>
          <p:cNvPr id="5" name="TextBox 4"/>
          <p:cNvSpPr txBox="1"/>
          <p:nvPr/>
        </p:nvSpPr>
        <p:spPr>
          <a:xfrm>
            <a:off x="632864" y="3869022"/>
            <a:ext cx="5595320" cy="1323439"/>
          </a:xfrm>
          <a:prstGeom prst="rect">
            <a:avLst/>
          </a:prstGeom>
          <a:noFill/>
        </p:spPr>
        <p:txBody>
          <a:bodyPr wrap="square" rtlCol="0">
            <a:spAutoFit/>
          </a:bodyPr>
          <a:lstStyle/>
          <a:p>
            <a:r>
              <a:rPr lang="et-EE" sz="2000" b="1" dirty="0" smtClean="0"/>
              <a:t>This may take hours, days, or months ...</a:t>
            </a:r>
          </a:p>
          <a:p>
            <a:endParaRPr lang="et-EE" sz="2000" b="1" dirty="0"/>
          </a:p>
          <a:p>
            <a:r>
              <a:rPr lang="et-EE" sz="2000" b="1" dirty="0"/>
              <a:t>T</a:t>
            </a:r>
            <a:r>
              <a:rPr lang="et-EE" sz="2000" b="1" dirty="0" smtClean="0"/>
              <a:t>he same procedure should be performed with the remaining five hundreds of samples ...</a:t>
            </a:r>
            <a:endParaRPr lang="et-EE" b="1" dirty="0" smtClean="0"/>
          </a:p>
        </p:txBody>
      </p:sp>
    </p:spTree>
    <p:extLst>
      <p:ext uri="{BB962C8B-B14F-4D97-AF65-F5344CB8AC3E}">
        <p14:creationId xmlns:p14="http://schemas.microsoft.com/office/powerpoint/2010/main" val="39855679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1879" y="824517"/>
            <a:ext cx="3702471" cy="5887159"/>
          </a:xfrm>
          <a:prstGeom prst="rect">
            <a:avLst/>
          </a:prstGeom>
        </p:spPr>
      </p:pic>
      <p:sp>
        <p:nvSpPr>
          <p:cNvPr id="2" name="TextBox 1"/>
          <p:cNvSpPr txBox="1"/>
          <p:nvPr/>
        </p:nvSpPr>
        <p:spPr>
          <a:xfrm>
            <a:off x="827584" y="116632"/>
            <a:ext cx="7488832" cy="707886"/>
          </a:xfrm>
          <a:prstGeom prst="rect">
            <a:avLst/>
          </a:prstGeom>
          <a:noFill/>
        </p:spPr>
        <p:txBody>
          <a:bodyPr wrap="square" rtlCol="0">
            <a:spAutoFit/>
          </a:bodyPr>
          <a:lstStyle/>
          <a:p>
            <a:pPr algn="ctr"/>
            <a:r>
              <a:rPr lang="et-EE" sz="2000" b="1" dirty="0" smtClean="0"/>
              <a:t>For this purpose a special conveyor was developed,</a:t>
            </a:r>
          </a:p>
          <a:p>
            <a:pPr algn="ctr"/>
            <a:r>
              <a:rPr lang="et-EE" sz="2000" b="1" dirty="0" smtClean="0"/>
              <a:t>continously repeating the test with 4 x 60 samples.</a:t>
            </a:r>
          </a:p>
        </p:txBody>
      </p:sp>
      <p:sp>
        <p:nvSpPr>
          <p:cNvPr id="29" name="TextBox 28"/>
          <p:cNvSpPr txBox="1"/>
          <p:nvPr/>
        </p:nvSpPr>
        <p:spPr>
          <a:xfrm>
            <a:off x="4539" y="1052736"/>
            <a:ext cx="2911277" cy="1169551"/>
          </a:xfrm>
          <a:prstGeom prst="rect">
            <a:avLst/>
          </a:prstGeom>
          <a:noFill/>
        </p:spPr>
        <p:txBody>
          <a:bodyPr wrap="square" rtlCol="0">
            <a:spAutoFit/>
          </a:bodyPr>
          <a:lstStyle/>
          <a:p>
            <a:r>
              <a:rPr lang="et-EE" sz="1400" b="1" dirty="0" smtClean="0"/>
              <a:t>4 floors,</a:t>
            </a:r>
          </a:p>
          <a:p>
            <a:r>
              <a:rPr lang="et-EE" sz="1400" b="1" dirty="0" smtClean="0"/>
              <a:t>Each floor:</a:t>
            </a:r>
          </a:p>
          <a:p>
            <a:r>
              <a:rPr lang="et-EE" sz="1400" b="1" dirty="0" smtClean="0"/>
              <a:t>1 sample tested with camera</a:t>
            </a:r>
          </a:p>
          <a:p>
            <a:r>
              <a:rPr lang="et-EE" sz="1400" b="1" dirty="0"/>
              <a:t>1</a:t>
            </a:r>
            <a:r>
              <a:rPr lang="et-EE" sz="1400" b="1" dirty="0" smtClean="0"/>
              <a:t> sample tested with force sensor</a:t>
            </a:r>
          </a:p>
          <a:p>
            <a:r>
              <a:rPr lang="et-EE" sz="1400" b="1" dirty="0" smtClean="0"/>
              <a:t>58 samples under training</a:t>
            </a:r>
            <a:endParaRPr lang="et-EE" sz="1400" b="1" dirty="0"/>
          </a:p>
        </p:txBody>
      </p:sp>
      <p:sp>
        <p:nvSpPr>
          <p:cNvPr id="4" name="TextBox 3"/>
          <p:cNvSpPr txBox="1"/>
          <p:nvPr/>
        </p:nvSpPr>
        <p:spPr>
          <a:xfrm>
            <a:off x="6300192" y="2272369"/>
            <a:ext cx="1080120" cy="369332"/>
          </a:xfrm>
          <a:prstGeom prst="rect">
            <a:avLst/>
          </a:prstGeom>
          <a:solidFill>
            <a:schemeClr val="accent5">
              <a:lumMod val="75000"/>
            </a:schemeClr>
          </a:solidFill>
          <a:ln w="12700">
            <a:solidFill>
              <a:schemeClr val="tx1"/>
            </a:solidFill>
          </a:ln>
        </p:spPr>
        <p:txBody>
          <a:bodyPr wrap="square" rtlCol="0">
            <a:spAutoFit/>
          </a:bodyPr>
          <a:lstStyle/>
          <a:p>
            <a:r>
              <a:rPr lang="et-EE" b="1" dirty="0" smtClean="0"/>
              <a:t>FLOOR4</a:t>
            </a:r>
            <a:endParaRPr lang="et-EE" b="1" dirty="0"/>
          </a:p>
        </p:txBody>
      </p:sp>
      <p:sp>
        <p:nvSpPr>
          <p:cNvPr id="7" name="TextBox 6"/>
          <p:cNvSpPr txBox="1"/>
          <p:nvPr/>
        </p:nvSpPr>
        <p:spPr>
          <a:xfrm>
            <a:off x="6274592" y="2933095"/>
            <a:ext cx="1080120" cy="369332"/>
          </a:xfrm>
          <a:prstGeom prst="rect">
            <a:avLst/>
          </a:prstGeom>
          <a:solidFill>
            <a:schemeClr val="accent5">
              <a:lumMod val="60000"/>
              <a:lumOff val="40000"/>
            </a:schemeClr>
          </a:solidFill>
          <a:ln w="12700">
            <a:solidFill>
              <a:schemeClr val="tx1"/>
            </a:solidFill>
          </a:ln>
        </p:spPr>
        <p:txBody>
          <a:bodyPr wrap="square" rtlCol="0">
            <a:spAutoFit/>
          </a:bodyPr>
          <a:lstStyle/>
          <a:p>
            <a:r>
              <a:rPr lang="et-EE" b="1" dirty="0" smtClean="0"/>
              <a:t>FLOOR3</a:t>
            </a:r>
            <a:endParaRPr lang="et-EE" b="1" dirty="0"/>
          </a:p>
        </p:txBody>
      </p:sp>
      <p:sp>
        <p:nvSpPr>
          <p:cNvPr id="8" name="TextBox 7"/>
          <p:cNvSpPr txBox="1"/>
          <p:nvPr/>
        </p:nvSpPr>
        <p:spPr>
          <a:xfrm>
            <a:off x="6298629" y="3583430"/>
            <a:ext cx="1080120" cy="369332"/>
          </a:xfrm>
          <a:prstGeom prst="rect">
            <a:avLst/>
          </a:prstGeom>
          <a:solidFill>
            <a:schemeClr val="tx2">
              <a:lumMod val="40000"/>
              <a:lumOff val="60000"/>
            </a:schemeClr>
          </a:solidFill>
          <a:ln w="12700">
            <a:solidFill>
              <a:schemeClr val="tx1"/>
            </a:solidFill>
          </a:ln>
        </p:spPr>
        <p:txBody>
          <a:bodyPr wrap="square" rtlCol="0">
            <a:spAutoFit/>
          </a:bodyPr>
          <a:lstStyle/>
          <a:p>
            <a:r>
              <a:rPr lang="et-EE" b="1" dirty="0" smtClean="0"/>
              <a:t>FLOOR2</a:t>
            </a:r>
            <a:endParaRPr lang="et-EE" b="1" dirty="0"/>
          </a:p>
        </p:txBody>
      </p:sp>
      <p:sp>
        <p:nvSpPr>
          <p:cNvPr id="9" name="TextBox 8"/>
          <p:cNvSpPr txBox="1"/>
          <p:nvPr/>
        </p:nvSpPr>
        <p:spPr>
          <a:xfrm>
            <a:off x="6274592" y="4213076"/>
            <a:ext cx="1080120" cy="369332"/>
          </a:xfrm>
          <a:prstGeom prst="rect">
            <a:avLst/>
          </a:prstGeom>
          <a:solidFill>
            <a:schemeClr val="accent1">
              <a:lumMod val="20000"/>
              <a:lumOff val="80000"/>
            </a:schemeClr>
          </a:solidFill>
          <a:ln w="12700">
            <a:solidFill>
              <a:schemeClr val="tx1"/>
            </a:solidFill>
          </a:ln>
        </p:spPr>
        <p:txBody>
          <a:bodyPr wrap="square" rtlCol="0">
            <a:spAutoFit/>
          </a:bodyPr>
          <a:lstStyle/>
          <a:p>
            <a:r>
              <a:rPr lang="et-EE" b="1" dirty="0" smtClean="0"/>
              <a:t>FLOOR1</a:t>
            </a:r>
            <a:endParaRPr lang="et-EE" b="1" dirty="0"/>
          </a:p>
        </p:txBody>
      </p:sp>
      <p:sp>
        <p:nvSpPr>
          <p:cNvPr id="10" name="TextBox 9"/>
          <p:cNvSpPr txBox="1"/>
          <p:nvPr/>
        </p:nvSpPr>
        <p:spPr>
          <a:xfrm>
            <a:off x="6654290" y="1049338"/>
            <a:ext cx="1878150" cy="369332"/>
          </a:xfrm>
          <a:prstGeom prst="rect">
            <a:avLst/>
          </a:prstGeom>
          <a:solidFill>
            <a:schemeClr val="accent5">
              <a:lumMod val="75000"/>
            </a:schemeClr>
          </a:solidFill>
          <a:ln w="12700">
            <a:solidFill>
              <a:schemeClr val="tx1"/>
            </a:solidFill>
          </a:ln>
        </p:spPr>
        <p:txBody>
          <a:bodyPr wrap="square" rtlCol="0">
            <a:spAutoFit/>
          </a:bodyPr>
          <a:lstStyle/>
          <a:p>
            <a:r>
              <a:rPr lang="et-EE" b="1" dirty="0" smtClean="0"/>
              <a:t>FLOOR4 CAMERA</a:t>
            </a:r>
            <a:endParaRPr lang="et-EE" b="1" dirty="0"/>
          </a:p>
        </p:txBody>
      </p:sp>
      <p:cxnSp>
        <p:nvCxnSpPr>
          <p:cNvPr id="6" name="Straight Arrow Connector 5"/>
          <p:cNvCxnSpPr/>
          <p:nvPr/>
        </p:nvCxnSpPr>
        <p:spPr>
          <a:xfrm flipH="1">
            <a:off x="5868144" y="1234004"/>
            <a:ext cx="864096" cy="0"/>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67744" y="1201738"/>
            <a:ext cx="1878150" cy="369332"/>
          </a:xfrm>
          <a:prstGeom prst="rect">
            <a:avLst/>
          </a:prstGeom>
          <a:solidFill>
            <a:schemeClr val="tx2">
              <a:lumMod val="60000"/>
              <a:lumOff val="40000"/>
            </a:schemeClr>
          </a:solidFill>
          <a:ln w="12700">
            <a:solidFill>
              <a:schemeClr val="tx1"/>
            </a:solidFill>
          </a:ln>
        </p:spPr>
        <p:txBody>
          <a:bodyPr wrap="square" rtlCol="0">
            <a:spAutoFit/>
          </a:bodyPr>
          <a:lstStyle/>
          <a:p>
            <a:r>
              <a:rPr lang="et-EE" b="1" dirty="0" smtClean="0"/>
              <a:t>FLOOR3 CAMERA</a:t>
            </a:r>
            <a:endParaRPr lang="et-EE" b="1" dirty="0"/>
          </a:p>
        </p:txBody>
      </p:sp>
      <p:cxnSp>
        <p:nvCxnSpPr>
          <p:cNvPr id="15" name="Straight Arrow Connector 14"/>
          <p:cNvCxnSpPr>
            <a:stCxn id="14" idx="3"/>
          </p:cNvCxnSpPr>
          <p:nvPr/>
        </p:nvCxnSpPr>
        <p:spPr>
          <a:xfrm>
            <a:off x="4145894" y="1386404"/>
            <a:ext cx="714138" cy="314404"/>
          </a:xfrm>
          <a:prstGeom prst="straightConnector1">
            <a:avLst/>
          </a:prstGeom>
          <a:ln w="508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976741" y="2631621"/>
            <a:ext cx="1878150" cy="369332"/>
          </a:xfrm>
          <a:prstGeom prst="rect">
            <a:avLst/>
          </a:prstGeom>
          <a:solidFill>
            <a:schemeClr val="accent5">
              <a:lumMod val="60000"/>
              <a:lumOff val="40000"/>
            </a:schemeClr>
          </a:solidFill>
          <a:ln w="12700">
            <a:solidFill>
              <a:schemeClr val="tx1"/>
            </a:solidFill>
          </a:ln>
        </p:spPr>
        <p:txBody>
          <a:bodyPr wrap="square" rtlCol="0">
            <a:spAutoFit/>
          </a:bodyPr>
          <a:lstStyle/>
          <a:p>
            <a:r>
              <a:rPr lang="et-EE" b="1" dirty="0" smtClean="0"/>
              <a:t>FLOOR2 CAMERA</a:t>
            </a:r>
            <a:endParaRPr lang="et-EE" b="1" dirty="0"/>
          </a:p>
        </p:txBody>
      </p:sp>
      <p:cxnSp>
        <p:nvCxnSpPr>
          <p:cNvPr id="19" name="Straight Arrow Connector 18"/>
          <p:cNvCxnSpPr>
            <a:stCxn id="18" idx="3"/>
          </p:cNvCxnSpPr>
          <p:nvPr/>
        </p:nvCxnSpPr>
        <p:spPr>
          <a:xfrm>
            <a:off x="3854891" y="2816287"/>
            <a:ext cx="429077" cy="184666"/>
          </a:xfrm>
          <a:prstGeom prst="straightConnector1">
            <a:avLst/>
          </a:prstGeom>
          <a:ln w="38100">
            <a:solidFill>
              <a:srgbClr val="F2F80E"/>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187624" y="3501008"/>
            <a:ext cx="1878150" cy="369332"/>
          </a:xfrm>
          <a:prstGeom prst="rect">
            <a:avLst/>
          </a:prstGeom>
          <a:solidFill>
            <a:schemeClr val="accent1">
              <a:lumMod val="20000"/>
              <a:lumOff val="80000"/>
            </a:schemeClr>
          </a:solidFill>
          <a:ln w="12700">
            <a:solidFill>
              <a:schemeClr val="tx1"/>
            </a:solidFill>
          </a:ln>
        </p:spPr>
        <p:txBody>
          <a:bodyPr wrap="square" rtlCol="0">
            <a:spAutoFit/>
          </a:bodyPr>
          <a:lstStyle/>
          <a:p>
            <a:r>
              <a:rPr lang="et-EE" b="1" dirty="0" smtClean="0"/>
              <a:t>FLOOR1 CAMERA</a:t>
            </a:r>
            <a:endParaRPr lang="et-EE" b="1" dirty="0"/>
          </a:p>
        </p:txBody>
      </p:sp>
      <p:cxnSp>
        <p:nvCxnSpPr>
          <p:cNvPr id="23" name="Straight Arrow Connector 22"/>
          <p:cNvCxnSpPr>
            <a:stCxn id="22" idx="3"/>
          </p:cNvCxnSpPr>
          <p:nvPr/>
        </p:nvCxnSpPr>
        <p:spPr>
          <a:xfrm flipV="1">
            <a:off x="3065774" y="3583430"/>
            <a:ext cx="1218194" cy="102244"/>
          </a:xfrm>
          <a:prstGeom prst="straightConnector1">
            <a:avLst/>
          </a:prstGeom>
          <a:ln w="38100">
            <a:solidFill>
              <a:srgbClr val="F2F80E"/>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261220" y="1720077"/>
            <a:ext cx="1725750" cy="646331"/>
          </a:xfrm>
          <a:prstGeom prst="rect">
            <a:avLst/>
          </a:prstGeom>
          <a:solidFill>
            <a:schemeClr val="accent5">
              <a:lumMod val="75000"/>
            </a:schemeClr>
          </a:solidFill>
          <a:ln w="12700">
            <a:solidFill>
              <a:schemeClr val="tx1"/>
            </a:solidFill>
          </a:ln>
        </p:spPr>
        <p:txBody>
          <a:bodyPr wrap="square" rtlCol="0">
            <a:spAutoFit/>
          </a:bodyPr>
          <a:lstStyle/>
          <a:p>
            <a:pPr algn="ctr"/>
            <a:r>
              <a:rPr lang="et-EE" b="1" dirty="0" smtClean="0"/>
              <a:t>FLOOR4 </a:t>
            </a:r>
            <a:br>
              <a:rPr lang="et-EE" b="1" dirty="0" smtClean="0"/>
            </a:br>
            <a:r>
              <a:rPr lang="et-EE" b="1" dirty="0" smtClean="0"/>
              <a:t>FORCE SENSOR</a:t>
            </a:r>
            <a:endParaRPr lang="et-EE" b="1" dirty="0"/>
          </a:p>
        </p:txBody>
      </p:sp>
      <p:cxnSp>
        <p:nvCxnSpPr>
          <p:cNvPr id="27" name="Straight Arrow Connector 26"/>
          <p:cNvCxnSpPr/>
          <p:nvPr/>
        </p:nvCxnSpPr>
        <p:spPr>
          <a:xfrm>
            <a:off x="3854891" y="1988840"/>
            <a:ext cx="1221165" cy="377568"/>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453541" y="2457035"/>
            <a:ext cx="1725750" cy="646331"/>
          </a:xfrm>
          <a:prstGeom prst="rect">
            <a:avLst/>
          </a:prstGeom>
          <a:solidFill>
            <a:schemeClr val="accent5">
              <a:lumMod val="60000"/>
              <a:lumOff val="40000"/>
            </a:schemeClr>
          </a:solidFill>
          <a:ln w="12700">
            <a:solidFill>
              <a:schemeClr val="tx1"/>
            </a:solidFill>
          </a:ln>
        </p:spPr>
        <p:txBody>
          <a:bodyPr wrap="square" rtlCol="0">
            <a:spAutoFit/>
          </a:bodyPr>
          <a:lstStyle/>
          <a:p>
            <a:pPr algn="ctr"/>
            <a:r>
              <a:rPr lang="et-EE" b="1" dirty="0" smtClean="0"/>
              <a:t>FLOOR3 </a:t>
            </a:r>
            <a:br>
              <a:rPr lang="et-EE" b="1" dirty="0" smtClean="0"/>
            </a:br>
            <a:r>
              <a:rPr lang="et-EE" b="1" dirty="0" smtClean="0"/>
              <a:t>FORCE SENSOR</a:t>
            </a:r>
            <a:endParaRPr lang="et-EE" b="1" dirty="0"/>
          </a:p>
        </p:txBody>
      </p:sp>
      <p:cxnSp>
        <p:nvCxnSpPr>
          <p:cNvPr id="31" name="Straight Arrow Connector 30"/>
          <p:cNvCxnSpPr>
            <a:stCxn id="30" idx="1"/>
          </p:cNvCxnSpPr>
          <p:nvPr/>
        </p:nvCxnSpPr>
        <p:spPr>
          <a:xfrm flipH="1">
            <a:off x="6012160" y="2780201"/>
            <a:ext cx="1441381" cy="152894"/>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7453541" y="3288062"/>
            <a:ext cx="1725750" cy="646331"/>
          </a:xfrm>
          <a:prstGeom prst="rect">
            <a:avLst/>
          </a:prstGeom>
          <a:solidFill>
            <a:schemeClr val="tx2">
              <a:lumMod val="40000"/>
              <a:lumOff val="60000"/>
            </a:schemeClr>
          </a:solidFill>
          <a:ln w="12700">
            <a:solidFill>
              <a:schemeClr val="tx1"/>
            </a:solidFill>
          </a:ln>
        </p:spPr>
        <p:txBody>
          <a:bodyPr wrap="square" rtlCol="0">
            <a:spAutoFit/>
          </a:bodyPr>
          <a:lstStyle/>
          <a:p>
            <a:pPr algn="ctr"/>
            <a:r>
              <a:rPr lang="et-EE" b="1" dirty="0" smtClean="0"/>
              <a:t>FLOOR2 </a:t>
            </a:r>
            <a:br>
              <a:rPr lang="et-EE" b="1" dirty="0" smtClean="0"/>
            </a:br>
            <a:r>
              <a:rPr lang="et-EE" b="1" dirty="0" smtClean="0"/>
              <a:t>FORCE SENSOR</a:t>
            </a:r>
            <a:endParaRPr lang="et-EE" b="1" dirty="0"/>
          </a:p>
        </p:txBody>
      </p:sp>
      <p:cxnSp>
        <p:nvCxnSpPr>
          <p:cNvPr id="36" name="Straight Arrow Connector 35"/>
          <p:cNvCxnSpPr/>
          <p:nvPr/>
        </p:nvCxnSpPr>
        <p:spPr>
          <a:xfrm flipH="1">
            <a:off x="6012160" y="3501008"/>
            <a:ext cx="1581206" cy="82422"/>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354712" y="4869160"/>
            <a:ext cx="1725750" cy="646331"/>
          </a:xfrm>
          <a:prstGeom prst="rect">
            <a:avLst/>
          </a:prstGeom>
          <a:solidFill>
            <a:schemeClr val="accent1">
              <a:lumMod val="20000"/>
              <a:lumOff val="80000"/>
            </a:schemeClr>
          </a:solidFill>
          <a:ln w="12700">
            <a:solidFill>
              <a:schemeClr val="tx1"/>
            </a:solidFill>
          </a:ln>
        </p:spPr>
        <p:txBody>
          <a:bodyPr wrap="square" rtlCol="0">
            <a:spAutoFit/>
          </a:bodyPr>
          <a:lstStyle/>
          <a:p>
            <a:pPr algn="ctr"/>
            <a:r>
              <a:rPr lang="et-EE" b="1" dirty="0" smtClean="0"/>
              <a:t>FLOOR1 </a:t>
            </a:r>
            <a:br>
              <a:rPr lang="et-EE" b="1" dirty="0" smtClean="0"/>
            </a:br>
            <a:r>
              <a:rPr lang="et-EE" b="1" dirty="0" smtClean="0"/>
              <a:t>FORCE SENSOR</a:t>
            </a:r>
            <a:endParaRPr lang="et-EE" b="1" dirty="0"/>
          </a:p>
        </p:txBody>
      </p:sp>
      <p:cxnSp>
        <p:nvCxnSpPr>
          <p:cNvPr id="42" name="Straight Arrow Connector 41"/>
          <p:cNvCxnSpPr/>
          <p:nvPr/>
        </p:nvCxnSpPr>
        <p:spPr>
          <a:xfrm flipH="1" flipV="1">
            <a:off x="5868145" y="4397743"/>
            <a:ext cx="1585396" cy="471417"/>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944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1"/>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4" grpId="0" animBg="1"/>
      <p:bldP spid="18" grpId="0" animBg="1"/>
      <p:bldP spid="22" grpId="0" animBg="1"/>
      <p:bldP spid="26" grpId="0" animBg="1"/>
      <p:bldP spid="30" grpId="0" animBg="1"/>
      <p:bldP spid="35" grpId="0" animBg="1"/>
      <p:bldP spid="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4KorrusA_xvi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21883" y="1484784"/>
            <a:ext cx="6096000" cy="4572000"/>
          </a:xfrm>
          <a:prstGeom prst="rect">
            <a:avLst/>
          </a:prstGeom>
        </p:spPr>
      </p:pic>
      <p:sp>
        <p:nvSpPr>
          <p:cNvPr id="2" name="TextBox 1"/>
          <p:cNvSpPr txBox="1"/>
          <p:nvPr/>
        </p:nvSpPr>
        <p:spPr>
          <a:xfrm>
            <a:off x="827584" y="404664"/>
            <a:ext cx="7488832" cy="707886"/>
          </a:xfrm>
          <a:prstGeom prst="rect">
            <a:avLst/>
          </a:prstGeom>
          <a:noFill/>
        </p:spPr>
        <p:txBody>
          <a:bodyPr wrap="square" rtlCol="0">
            <a:spAutoFit/>
          </a:bodyPr>
          <a:lstStyle/>
          <a:p>
            <a:pPr algn="ctr"/>
            <a:r>
              <a:rPr lang="et-EE" sz="2000" b="1" dirty="0"/>
              <a:t>P</a:t>
            </a:r>
            <a:r>
              <a:rPr lang="et-EE" sz="2000" b="1" dirty="0" smtClean="0"/>
              <a:t>rocess </a:t>
            </a:r>
            <a:r>
              <a:rPr lang="et-EE" sz="2000" b="1" dirty="0"/>
              <a:t>of measurement consists of two types of cycles: training cycles and measurement cycles.</a:t>
            </a:r>
            <a:endParaRPr lang="et-EE" sz="2000" b="1" dirty="0" smtClean="0"/>
          </a:p>
        </p:txBody>
      </p:sp>
      <p:sp>
        <p:nvSpPr>
          <p:cNvPr id="3" name="Oval 2"/>
          <p:cNvSpPr/>
          <p:nvPr/>
        </p:nvSpPr>
        <p:spPr>
          <a:xfrm>
            <a:off x="4346298" y="4472496"/>
            <a:ext cx="1008112" cy="937344"/>
          </a:xfrm>
          <a:prstGeom prst="ellipse">
            <a:avLst/>
          </a:prstGeom>
          <a:noFill/>
          <a:ln w="2540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 name="Oval 4"/>
          <p:cNvSpPr/>
          <p:nvPr/>
        </p:nvSpPr>
        <p:spPr>
          <a:xfrm>
            <a:off x="3436031" y="2640648"/>
            <a:ext cx="1008112" cy="937344"/>
          </a:xfrm>
          <a:prstGeom prst="ellipse">
            <a:avLst/>
          </a:prstGeom>
          <a:noFill/>
          <a:ln w="2540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 name="Oval 5"/>
          <p:cNvSpPr/>
          <p:nvPr/>
        </p:nvSpPr>
        <p:spPr>
          <a:xfrm>
            <a:off x="1619672" y="3770784"/>
            <a:ext cx="1512168" cy="1440160"/>
          </a:xfrm>
          <a:prstGeom prst="ellipse">
            <a:avLst/>
          </a:prstGeom>
          <a:noFill/>
          <a:ln w="2540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 name="TextBox 6"/>
          <p:cNvSpPr txBox="1"/>
          <p:nvPr/>
        </p:nvSpPr>
        <p:spPr>
          <a:xfrm>
            <a:off x="6156176" y="1196752"/>
            <a:ext cx="1725750" cy="369332"/>
          </a:xfrm>
          <a:prstGeom prst="rect">
            <a:avLst/>
          </a:prstGeom>
          <a:solidFill>
            <a:schemeClr val="accent1">
              <a:lumMod val="20000"/>
              <a:lumOff val="80000"/>
            </a:schemeClr>
          </a:solidFill>
          <a:ln w="12700">
            <a:solidFill>
              <a:schemeClr val="tx1"/>
            </a:solidFill>
          </a:ln>
        </p:spPr>
        <p:txBody>
          <a:bodyPr wrap="square" rtlCol="0">
            <a:spAutoFit/>
          </a:bodyPr>
          <a:lstStyle/>
          <a:p>
            <a:pPr algn="ctr"/>
            <a:r>
              <a:rPr lang="et-EE" b="1" dirty="0" smtClean="0"/>
              <a:t>measurement</a:t>
            </a:r>
            <a:endParaRPr lang="et-EE" b="1" dirty="0"/>
          </a:p>
        </p:txBody>
      </p:sp>
      <p:cxnSp>
        <p:nvCxnSpPr>
          <p:cNvPr id="8" name="Straight Arrow Connector 7"/>
          <p:cNvCxnSpPr/>
          <p:nvPr/>
        </p:nvCxnSpPr>
        <p:spPr>
          <a:xfrm flipH="1">
            <a:off x="4139952" y="1484784"/>
            <a:ext cx="2088233" cy="1456480"/>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788024" y="6381328"/>
            <a:ext cx="1725750" cy="369332"/>
          </a:xfrm>
          <a:prstGeom prst="rect">
            <a:avLst/>
          </a:prstGeom>
          <a:solidFill>
            <a:schemeClr val="accent1">
              <a:lumMod val="20000"/>
              <a:lumOff val="80000"/>
            </a:schemeClr>
          </a:solidFill>
          <a:ln w="12700">
            <a:solidFill>
              <a:schemeClr val="tx1"/>
            </a:solidFill>
          </a:ln>
        </p:spPr>
        <p:txBody>
          <a:bodyPr wrap="square" rtlCol="0">
            <a:spAutoFit/>
          </a:bodyPr>
          <a:lstStyle/>
          <a:p>
            <a:pPr algn="ctr"/>
            <a:r>
              <a:rPr lang="et-EE" b="1" dirty="0" smtClean="0"/>
              <a:t>training</a:t>
            </a:r>
            <a:endParaRPr lang="et-EE" b="1" dirty="0"/>
          </a:p>
        </p:txBody>
      </p:sp>
      <p:cxnSp>
        <p:nvCxnSpPr>
          <p:cNvPr id="12" name="Straight Arrow Connector 11"/>
          <p:cNvCxnSpPr/>
          <p:nvPr/>
        </p:nvCxnSpPr>
        <p:spPr>
          <a:xfrm flipH="1" flipV="1">
            <a:off x="4850354" y="5085184"/>
            <a:ext cx="225702" cy="1152128"/>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5292080" y="5085184"/>
            <a:ext cx="864096" cy="1224136"/>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3491880" y="4941168"/>
            <a:ext cx="1296145" cy="1368152"/>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64250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16632"/>
            <a:ext cx="7488832" cy="400110"/>
          </a:xfrm>
          <a:prstGeom prst="rect">
            <a:avLst/>
          </a:prstGeom>
          <a:noFill/>
        </p:spPr>
        <p:txBody>
          <a:bodyPr wrap="square" rtlCol="0">
            <a:spAutoFit/>
          </a:bodyPr>
          <a:lstStyle/>
          <a:p>
            <a:pPr algn="ctr"/>
            <a:r>
              <a:rPr lang="et-EE" sz="2000" b="1" dirty="0" smtClean="0"/>
              <a:t>All 4 floors are switched synchronously</a:t>
            </a:r>
          </a:p>
        </p:txBody>
      </p:sp>
      <p:pic>
        <p:nvPicPr>
          <p:cNvPr id="4" name="TerveSratasA.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42306" y="1628800"/>
            <a:ext cx="6096000" cy="4572000"/>
          </a:xfrm>
          <a:prstGeom prst="rect">
            <a:avLst/>
          </a:prstGeom>
        </p:spPr>
      </p:pic>
      <p:sp>
        <p:nvSpPr>
          <p:cNvPr id="9" name="TextBox 8"/>
          <p:cNvSpPr txBox="1"/>
          <p:nvPr/>
        </p:nvSpPr>
        <p:spPr>
          <a:xfrm>
            <a:off x="179512" y="2043242"/>
            <a:ext cx="1869766" cy="646331"/>
          </a:xfrm>
          <a:prstGeom prst="rect">
            <a:avLst/>
          </a:prstGeom>
          <a:solidFill>
            <a:schemeClr val="accent5">
              <a:lumMod val="40000"/>
              <a:lumOff val="60000"/>
            </a:schemeClr>
          </a:solidFill>
          <a:ln w="12700">
            <a:solidFill>
              <a:schemeClr val="tx1"/>
            </a:solidFill>
          </a:ln>
        </p:spPr>
        <p:txBody>
          <a:bodyPr wrap="square" rtlCol="0">
            <a:spAutoFit/>
          </a:bodyPr>
          <a:lstStyle/>
          <a:p>
            <a:pPr algn="ctr"/>
            <a:r>
              <a:rPr lang="et-EE" b="1" dirty="0" smtClean="0"/>
              <a:t>FLOOR4 </a:t>
            </a:r>
            <a:br>
              <a:rPr lang="et-EE" b="1" dirty="0" smtClean="0"/>
            </a:br>
            <a:r>
              <a:rPr lang="et-EE" b="1" dirty="0" smtClean="0"/>
              <a:t>UNDER CAMERA</a:t>
            </a:r>
            <a:endParaRPr lang="et-EE" b="1" dirty="0"/>
          </a:p>
        </p:txBody>
      </p:sp>
      <p:sp>
        <p:nvSpPr>
          <p:cNvPr id="10" name="TextBox 9"/>
          <p:cNvSpPr txBox="1"/>
          <p:nvPr/>
        </p:nvSpPr>
        <p:spPr>
          <a:xfrm>
            <a:off x="390253" y="5088344"/>
            <a:ext cx="1725750" cy="646331"/>
          </a:xfrm>
          <a:prstGeom prst="rect">
            <a:avLst/>
          </a:prstGeom>
          <a:solidFill>
            <a:schemeClr val="accent1">
              <a:lumMod val="20000"/>
              <a:lumOff val="80000"/>
            </a:schemeClr>
          </a:solidFill>
          <a:ln w="12700">
            <a:solidFill>
              <a:schemeClr val="tx1"/>
            </a:solidFill>
          </a:ln>
        </p:spPr>
        <p:txBody>
          <a:bodyPr wrap="square" rtlCol="0">
            <a:spAutoFit/>
          </a:bodyPr>
          <a:lstStyle/>
          <a:p>
            <a:pPr algn="ctr"/>
            <a:r>
              <a:rPr lang="et-EE" b="1" dirty="0" smtClean="0"/>
              <a:t>FLOOR1 </a:t>
            </a:r>
            <a:br>
              <a:rPr lang="et-EE" b="1" dirty="0" smtClean="0"/>
            </a:br>
            <a:r>
              <a:rPr lang="et-EE" b="1" dirty="0" smtClean="0"/>
              <a:t>FORCE SENSOR</a:t>
            </a:r>
            <a:endParaRPr lang="et-EE" b="1" dirty="0"/>
          </a:p>
        </p:txBody>
      </p:sp>
      <p:cxnSp>
        <p:nvCxnSpPr>
          <p:cNvPr id="11" name="Straight Arrow Connector 10"/>
          <p:cNvCxnSpPr/>
          <p:nvPr/>
        </p:nvCxnSpPr>
        <p:spPr>
          <a:xfrm>
            <a:off x="1835696" y="2366407"/>
            <a:ext cx="2160240" cy="323166"/>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988096" y="5358224"/>
            <a:ext cx="1791816" cy="323166"/>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56848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afionPlatinumWater_xvi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42678" y="1124744"/>
            <a:ext cx="6096000" cy="4572000"/>
          </a:xfrm>
          <a:prstGeom prst="rect">
            <a:avLst/>
          </a:prstGeom>
        </p:spPr>
      </p:pic>
      <p:sp>
        <p:nvSpPr>
          <p:cNvPr id="3" name="TextBox 2"/>
          <p:cNvSpPr txBox="1"/>
          <p:nvPr/>
        </p:nvSpPr>
        <p:spPr>
          <a:xfrm>
            <a:off x="1284027" y="264121"/>
            <a:ext cx="6575945" cy="707886"/>
          </a:xfrm>
          <a:prstGeom prst="rect">
            <a:avLst/>
          </a:prstGeom>
          <a:noFill/>
        </p:spPr>
        <p:txBody>
          <a:bodyPr wrap="square" rtlCol="0">
            <a:spAutoFit/>
          </a:bodyPr>
          <a:lstStyle/>
          <a:p>
            <a:pPr algn="ctr"/>
            <a:r>
              <a:rPr lang="et-EE" sz="2000" b="1" dirty="0" smtClean="0"/>
              <a:t>The „wet“ IPMC</a:t>
            </a:r>
          </a:p>
          <a:p>
            <a:pPr algn="ctr"/>
            <a:r>
              <a:rPr lang="et-EE" sz="2000" b="1" dirty="0" smtClean="0"/>
              <a:t>Samples under training are working in solvent baths</a:t>
            </a:r>
          </a:p>
        </p:txBody>
      </p:sp>
      <p:sp>
        <p:nvSpPr>
          <p:cNvPr id="4" name="TextBox 3"/>
          <p:cNvSpPr txBox="1"/>
          <p:nvPr/>
        </p:nvSpPr>
        <p:spPr>
          <a:xfrm>
            <a:off x="4601716" y="6177190"/>
            <a:ext cx="1725750" cy="369332"/>
          </a:xfrm>
          <a:prstGeom prst="rect">
            <a:avLst/>
          </a:prstGeom>
          <a:solidFill>
            <a:schemeClr val="accent1">
              <a:lumMod val="20000"/>
              <a:lumOff val="80000"/>
            </a:schemeClr>
          </a:solidFill>
          <a:ln w="12700">
            <a:solidFill>
              <a:schemeClr val="tx1"/>
            </a:solidFill>
          </a:ln>
        </p:spPr>
        <p:txBody>
          <a:bodyPr wrap="square" rtlCol="0">
            <a:spAutoFit/>
          </a:bodyPr>
          <a:lstStyle/>
          <a:p>
            <a:pPr algn="ctr"/>
            <a:r>
              <a:rPr lang="et-EE" b="1" dirty="0" smtClean="0"/>
              <a:t>Solvent baths</a:t>
            </a:r>
            <a:endParaRPr lang="et-EE" b="1" dirty="0"/>
          </a:p>
        </p:txBody>
      </p:sp>
      <p:cxnSp>
        <p:nvCxnSpPr>
          <p:cNvPr id="8" name="Straight Arrow Connector 7"/>
          <p:cNvCxnSpPr/>
          <p:nvPr/>
        </p:nvCxnSpPr>
        <p:spPr>
          <a:xfrm flipH="1" flipV="1">
            <a:off x="3491880" y="4653136"/>
            <a:ext cx="1512168" cy="1656184"/>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H="1" flipV="1">
            <a:off x="5292081" y="4653136"/>
            <a:ext cx="288031" cy="1656184"/>
          </a:xfrm>
          <a:prstGeom prst="straightConnector1">
            <a:avLst/>
          </a:prstGeom>
          <a:ln w="38100">
            <a:solidFill>
              <a:srgbClr val="F2F80E"/>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58744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a:stretch>
            <a:fillRect/>
          </a:stretch>
        </p:blipFill>
        <p:spPr>
          <a:xfrm>
            <a:off x="296838" y="1340768"/>
            <a:ext cx="5904656" cy="2592288"/>
          </a:xfrm>
          <a:prstGeom prst="rect">
            <a:avLst/>
          </a:prstGeom>
          <a:ln w="1270">
            <a:solidFill>
              <a:schemeClr val="tx1"/>
            </a:solidFill>
          </a:ln>
          <a:effectLst>
            <a:outerShdw blurRad="50800" dist="38100" dir="2700000" algn="tl" rotWithShape="0">
              <a:prstClr val="black">
                <a:alpha val="40000"/>
              </a:prstClr>
            </a:outerShdw>
          </a:effectLst>
        </p:spPr>
      </p:pic>
      <p:sp>
        <p:nvSpPr>
          <p:cNvPr id="5" name="TextBox 4"/>
          <p:cNvSpPr txBox="1"/>
          <p:nvPr/>
        </p:nvSpPr>
        <p:spPr>
          <a:xfrm>
            <a:off x="2051720" y="332656"/>
            <a:ext cx="3528392" cy="400110"/>
          </a:xfrm>
          <a:prstGeom prst="rect">
            <a:avLst/>
          </a:prstGeom>
          <a:noFill/>
        </p:spPr>
        <p:txBody>
          <a:bodyPr wrap="square" rtlCol="0">
            <a:spAutoFit/>
          </a:bodyPr>
          <a:lstStyle/>
          <a:p>
            <a:pPr algn="ctr"/>
            <a:r>
              <a:rPr lang="et-EE" sz="2000" b="1" dirty="0" smtClean="0"/>
              <a:t>Testing signal</a:t>
            </a:r>
            <a:endParaRPr lang="et-EE" sz="2000" b="1" dirty="0"/>
          </a:p>
        </p:txBody>
      </p:sp>
      <p:sp>
        <p:nvSpPr>
          <p:cNvPr id="7" name="TextBox 6"/>
          <p:cNvSpPr txBox="1"/>
          <p:nvPr/>
        </p:nvSpPr>
        <p:spPr>
          <a:xfrm>
            <a:off x="6804248" y="732766"/>
            <a:ext cx="2088232" cy="4062651"/>
          </a:xfrm>
          <a:prstGeom prst="rect">
            <a:avLst/>
          </a:prstGeom>
          <a:noFill/>
        </p:spPr>
        <p:txBody>
          <a:bodyPr wrap="square" rtlCol="0">
            <a:spAutoFit/>
          </a:bodyPr>
          <a:lstStyle/>
          <a:p>
            <a:r>
              <a:rPr lang="et-EE" sz="2000" b="1" dirty="0" smtClean="0"/>
              <a:t>Frequencies</a:t>
            </a:r>
          </a:p>
          <a:p>
            <a:r>
              <a:rPr lang="et-EE" sz="2000" b="1" dirty="0" smtClean="0"/>
              <a:t>in this order:</a:t>
            </a:r>
          </a:p>
          <a:p>
            <a:r>
              <a:rPr lang="et-EE" sz="2000" b="1" dirty="0" smtClean="0"/>
              <a:t>10 Hz</a:t>
            </a:r>
          </a:p>
          <a:p>
            <a:r>
              <a:rPr lang="et-EE" sz="2000" b="1" dirty="0" smtClean="0"/>
              <a:t>5 Hz</a:t>
            </a:r>
          </a:p>
          <a:p>
            <a:r>
              <a:rPr lang="et-EE" sz="2000" b="1" dirty="0" smtClean="0"/>
              <a:t>2.5 Hz</a:t>
            </a:r>
          </a:p>
          <a:p>
            <a:r>
              <a:rPr lang="et-EE" sz="2000" b="1" dirty="0" smtClean="0"/>
              <a:t>1.25 Hz</a:t>
            </a:r>
          </a:p>
          <a:p>
            <a:r>
              <a:rPr lang="et-EE" sz="2000" b="1" dirty="0" smtClean="0"/>
              <a:t>0.64 Hz</a:t>
            </a:r>
          </a:p>
          <a:p>
            <a:r>
              <a:rPr lang="et-EE" sz="2000" b="1" dirty="0" smtClean="0"/>
              <a:t>0.32 Hz</a:t>
            </a:r>
          </a:p>
          <a:p>
            <a:r>
              <a:rPr lang="et-EE" sz="2000" b="1" dirty="0" smtClean="0"/>
              <a:t>0.16 Hz</a:t>
            </a:r>
          </a:p>
          <a:p>
            <a:r>
              <a:rPr lang="et-EE" sz="2000" b="1" dirty="0" smtClean="0"/>
              <a:t>0.08 Hz</a:t>
            </a:r>
          </a:p>
          <a:p>
            <a:r>
              <a:rPr lang="et-EE" sz="2000" b="1" dirty="0" smtClean="0"/>
              <a:t>0.04 Hz</a:t>
            </a:r>
          </a:p>
          <a:p>
            <a:endParaRPr lang="et-EE" sz="2000" b="1" dirty="0" smtClean="0"/>
          </a:p>
          <a:p>
            <a:r>
              <a:rPr lang="et-EE" sz="2000" b="1" dirty="0" smtClean="0"/>
              <a:t>1.5 periods each</a:t>
            </a:r>
            <a:endParaRPr lang="et-EE" sz="2000" b="1" dirty="0"/>
          </a:p>
        </p:txBody>
      </p:sp>
    </p:spTree>
    <p:extLst>
      <p:ext uri="{BB962C8B-B14F-4D97-AF65-F5344CB8AC3E}">
        <p14:creationId xmlns:p14="http://schemas.microsoft.com/office/powerpoint/2010/main" val="5014586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55404" y="945574"/>
            <a:ext cx="3816424" cy="400110"/>
          </a:xfrm>
          <a:prstGeom prst="rect">
            <a:avLst/>
          </a:prstGeom>
          <a:noFill/>
        </p:spPr>
        <p:txBody>
          <a:bodyPr wrap="square" rtlCol="0">
            <a:spAutoFit/>
          </a:bodyPr>
          <a:lstStyle/>
          <a:p>
            <a:pPr algn="ctr"/>
            <a:r>
              <a:rPr lang="et-EE" sz="2000" b="1" dirty="0" smtClean="0"/>
              <a:t>2 causes of degradation</a:t>
            </a:r>
            <a:endParaRPr lang="et-EE" sz="2000" b="1" dirty="0"/>
          </a:p>
        </p:txBody>
      </p:sp>
      <p:sp>
        <p:nvSpPr>
          <p:cNvPr id="4" name="TextBox 3"/>
          <p:cNvSpPr txBox="1"/>
          <p:nvPr/>
        </p:nvSpPr>
        <p:spPr>
          <a:xfrm>
            <a:off x="467544" y="2125599"/>
            <a:ext cx="3816424" cy="400110"/>
          </a:xfrm>
          <a:prstGeom prst="rect">
            <a:avLst/>
          </a:prstGeom>
          <a:noFill/>
        </p:spPr>
        <p:txBody>
          <a:bodyPr wrap="square" rtlCol="0">
            <a:spAutoFit/>
          </a:bodyPr>
          <a:lstStyle/>
          <a:p>
            <a:pPr algn="ctr"/>
            <a:r>
              <a:rPr lang="et-EE" sz="2000" b="1" dirty="0"/>
              <a:t>p</a:t>
            </a:r>
            <a:r>
              <a:rPr lang="et-EE" sz="2000" b="1" dirty="0" smtClean="0"/>
              <a:t>ure temporal degradation</a:t>
            </a:r>
            <a:endParaRPr lang="et-EE" sz="2000" b="1" dirty="0"/>
          </a:p>
        </p:txBody>
      </p:sp>
      <p:sp>
        <p:nvSpPr>
          <p:cNvPr id="5" name="TextBox 4"/>
          <p:cNvSpPr txBox="1"/>
          <p:nvPr/>
        </p:nvSpPr>
        <p:spPr>
          <a:xfrm>
            <a:off x="4541490" y="2099946"/>
            <a:ext cx="3816424" cy="707886"/>
          </a:xfrm>
          <a:prstGeom prst="rect">
            <a:avLst/>
          </a:prstGeom>
          <a:noFill/>
        </p:spPr>
        <p:txBody>
          <a:bodyPr wrap="square" rtlCol="0">
            <a:spAutoFit/>
          </a:bodyPr>
          <a:lstStyle/>
          <a:p>
            <a:pPr algn="ctr"/>
            <a:r>
              <a:rPr lang="et-EE" sz="2000" b="1" dirty="0"/>
              <a:t>degradation caused by </a:t>
            </a:r>
            <a:r>
              <a:rPr lang="et-EE" sz="2000" b="1" dirty="0" smtClean="0"/>
              <a:t> </a:t>
            </a:r>
            <a:r>
              <a:rPr lang="et-EE" sz="2000" b="1" dirty="0"/>
              <a:t>environmental conditions</a:t>
            </a:r>
          </a:p>
        </p:txBody>
      </p:sp>
      <p:cxnSp>
        <p:nvCxnSpPr>
          <p:cNvPr id="7" name="Straight Arrow Connector 6"/>
          <p:cNvCxnSpPr/>
          <p:nvPr/>
        </p:nvCxnSpPr>
        <p:spPr>
          <a:xfrm flipH="1">
            <a:off x="2987824" y="1484784"/>
            <a:ext cx="1008112" cy="64081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292080" y="1484784"/>
            <a:ext cx="720080" cy="64081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71600" y="3885436"/>
            <a:ext cx="7488832" cy="707886"/>
          </a:xfrm>
          <a:prstGeom prst="rect">
            <a:avLst/>
          </a:prstGeom>
          <a:noFill/>
        </p:spPr>
        <p:txBody>
          <a:bodyPr wrap="square" rtlCol="0">
            <a:spAutoFit/>
          </a:bodyPr>
          <a:lstStyle/>
          <a:p>
            <a:pPr algn="ctr"/>
            <a:r>
              <a:rPr lang="et-EE" sz="2000" b="1" dirty="0"/>
              <a:t>As the initial object of this project was comparing </a:t>
            </a:r>
            <a:r>
              <a:rPr lang="et-EE" sz="2000" b="1" dirty="0" smtClean="0"/>
              <a:t/>
            </a:r>
            <a:br>
              <a:rPr lang="et-EE" sz="2000" b="1" dirty="0" smtClean="0"/>
            </a:br>
            <a:r>
              <a:rPr lang="et-EE" sz="2000" b="1" dirty="0" smtClean="0"/>
              <a:t>the </a:t>
            </a:r>
            <a:r>
              <a:rPr lang="et-EE" sz="2000" b="1" dirty="0"/>
              <a:t>degradation rates of irradiated and non-irradiated </a:t>
            </a:r>
            <a:r>
              <a:rPr lang="et-EE" sz="2000" b="1" dirty="0" smtClean="0"/>
              <a:t>samples,</a:t>
            </a:r>
            <a:endParaRPr lang="et-EE" sz="2000" b="1" dirty="0"/>
          </a:p>
        </p:txBody>
      </p:sp>
      <p:sp>
        <p:nvSpPr>
          <p:cNvPr id="15" name="TextBox 14"/>
          <p:cNvSpPr txBox="1"/>
          <p:nvPr/>
        </p:nvSpPr>
        <p:spPr>
          <a:xfrm>
            <a:off x="971600" y="4593322"/>
            <a:ext cx="7488832" cy="707886"/>
          </a:xfrm>
          <a:prstGeom prst="rect">
            <a:avLst/>
          </a:prstGeom>
          <a:noFill/>
        </p:spPr>
        <p:txBody>
          <a:bodyPr wrap="square" rtlCol="0">
            <a:spAutoFit/>
          </a:bodyPr>
          <a:lstStyle/>
          <a:p>
            <a:pPr algn="ctr"/>
            <a:r>
              <a:rPr lang="et-EE" sz="2000" b="1" dirty="0" smtClean="0"/>
              <a:t>we </a:t>
            </a:r>
            <a:r>
              <a:rPr lang="et-EE" sz="2000" b="1" dirty="0"/>
              <a:t>decided to accelerate the degradation </a:t>
            </a:r>
            <a:r>
              <a:rPr lang="et-EE" sz="2000" b="1" dirty="0" smtClean="0"/>
              <a:t/>
            </a:r>
            <a:br>
              <a:rPr lang="et-EE" sz="2000" b="1" dirty="0" smtClean="0"/>
            </a:br>
            <a:r>
              <a:rPr lang="et-EE" sz="2000" b="1" dirty="0" smtClean="0"/>
              <a:t>by </a:t>
            </a:r>
            <a:r>
              <a:rPr lang="et-EE" sz="2000" b="1" dirty="0"/>
              <a:t>applying the driving voltage close to the </a:t>
            </a:r>
            <a:r>
              <a:rPr lang="et-EE" sz="2000" b="1" dirty="0" smtClean="0"/>
              <a:t>maximal</a:t>
            </a:r>
            <a:endParaRPr lang="et-EE" sz="2000" b="1" dirty="0"/>
          </a:p>
        </p:txBody>
      </p:sp>
      <p:sp>
        <p:nvSpPr>
          <p:cNvPr id="16" name="TextBox 15"/>
          <p:cNvSpPr txBox="1"/>
          <p:nvPr/>
        </p:nvSpPr>
        <p:spPr>
          <a:xfrm>
            <a:off x="387152" y="3015258"/>
            <a:ext cx="8352928" cy="400110"/>
          </a:xfrm>
          <a:prstGeom prst="rect">
            <a:avLst/>
          </a:prstGeom>
          <a:noFill/>
        </p:spPr>
        <p:txBody>
          <a:bodyPr wrap="square" rtlCol="0">
            <a:spAutoFit/>
          </a:bodyPr>
          <a:lstStyle/>
          <a:p>
            <a:pPr algn="ctr"/>
            <a:r>
              <a:rPr lang="et-EE" sz="2000" b="1" dirty="0" smtClean="0"/>
              <a:t>when experiment </a:t>
            </a:r>
            <a:r>
              <a:rPr lang="et-EE" sz="2000" b="1" dirty="0"/>
              <a:t>lasts too long, it is rather impossible to </a:t>
            </a:r>
            <a:r>
              <a:rPr lang="et-EE" sz="2000" b="1" dirty="0" smtClean="0"/>
              <a:t>differentiate them</a:t>
            </a:r>
            <a:endParaRPr lang="et-EE" sz="2000" b="1" dirty="0"/>
          </a:p>
        </p:txBody>
      </p:sp>
      <p:sp>
        <p:nvSpPr>
          <p:cNvPr id="17" name="TextBox 16"/>
          <p:cNvSpPr txBox="1"/>
          <p:nvPr/>
        </p:nvSpPr>
        <p:spPr>
          <a:xfrm>
            <a:off x="2793690" y="332656"/>
            <a:ext cx="3816424" cy="400110"/>
          </a:xfrm>
          <a:prstGeom prst="rect">
            <a:avLst/>
          </a:prstGeom>
          <a:noFill/>
        </p:spPr>
        <p:txBody>
          <a:bodyPr wrap="square" rtlCol="0">
            <a:spAutoFit/>
          </a:bodyPr>
          <a:lstStyle/>
          <a:p>
            <a:pPr algn="ctr"/>
            <a:r>
              <a:rPr lang="et-EE" sz="2000" b="1" dirty="0" smtClean="0"/>
              <a:t>Amplitude of the applied voltage</a:t>
            </a:r>
            <a:endParaRPr lang="et-EE" sz="2000" b="1" dirty="0"/>
          </a:p>
        </p:txBody>
      </p:sp>
      <p:sp>
        <p:nvSpPr>
          <p:cNvPr id="2" name="TextBox 1"/>
          <p:cNvSpPr txBox="1"/>
          <p:nvPr/>
        </p:nvSpPr>
        <p:spPr>
          <a:xfrm>
            <a:off x="675184" y="5445224"/>
            <a:ext cx="7776864" cy="707886"/>
          </a:xfrm>
          <a:prstGeom prst="rect">
            <a:avLst/>
          </a:prstGeom>
          <a:noFill/>
        </p:spPr>
        <p:txBody>
          <a:bodyPr wrap="square" rtlCol="0">
            <a:spAutoFit/>
          </a:bodyPr>
          <a:lstStyle/>
          <a:p>
            <a:pPr algn="ctr"/>
            <a:r>
              <a:rPr lang="et-EE" sz="2000" b="1" dirty="0" smtClean="0"/>
              <a:t>We did not try to demonstrate that the iEAP materials</a:t>
            </a:r>
            <a:br>
              <a:rPr lang="et-EE" sz="2000" b="1" dirty="0" smtClean="0"/>
            </a:br>
            <a:r>
              <a:rPr lang="et-EE" sz="2000" b="1" dirty="0" smtClean="0"/>
              <a:t>are capable working centillions of working cycles</a:t>
            </a:r>
            <a:endParaRPr lang="et-EE" sz="2000" b="1" dirty="0"/>
          </a:p>
        </p:txBody>
      </p:sp>
      <p:sp>
        <p:nvSpPr>
          <p:cNvPr id="12" name="TextBox 11"/>
          <p:cNvSpPr txBox="1"/>
          <p:nvPr/>
        </p:nvSpPr>
        <p:spPr>
          <a:xfrm>
            <a:off x="2342220" y="6175930"/>
            <a:ext cx="3816424" cy="400110"/>
          </a:xfrm>
          <a:prstGeom prst="rect">
            <a:avLst/>
          </a:prstGeom>
          <a:noFill/>
        </p:spPr>
        <p:txBody>
          <a:bodyPr wrap="square" rtlCol="0">
            <a:spAutoFit/>
          </a:bodyPr>
          <a:lstStyle/>
          <a:p>
            <a:pPr algn="ctr"/>
            <a:r>
              <a:rPr lang="et-EE" sz="2000" b="1" dirty="0" smtClean="0"/>
              <a:t>It succeeded :)</a:t>
            </a:r>
            <a:endParaRPr lang="et-EE" sz="2000" b="1" dirty="0"/>
          </a:p>
        </p:txBody>
      </p:sp>
    </p:spTree>
    <p:extLst>
      <p:ext uri="{BB962C8B-B14F-4D97-AF65-F5344CB8AC3E}">
        <p14:creationId xmlns:p14="http://schemas.microsoft.com/office/powerpoint/2010/main" val="3124136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p:bldP spid="15" grpId="0"/>
      <p:bldP spid="16" grpId="0"/>
      <p:bldP spid="2"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hematic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3" y="1078643"/>
            <a:ext cx="4581291" cy="3055084"/>
          </a:xfrm>
          <a:prstGeom prst="rect">
            <a:avLst/>
          </a:prstGeom>
          <a:noFill/>
          <a:ln>
            <a:noFill/>
          </a:ln>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685" y="1628800"/>
            <a:ext cx="3298607" cy="2028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95686" y="188640"/>
            <a:ext cx="8064746" cy="923330"/>
          </a:xfrm>
          <a:prstGeom prst="rect">
            <a:avLst/>
          </a:prstGeom>
          <a:noFill/>
        </p:spPr>
        <p:txBody>
          <a:bodyPr wrap="square" rtlCol="0">
            <a:spAutoFit/>
          </a:bodyPr>
          <a:lstStyle/>
          <a:p>
            <a:r>
              <a:rPr lang="et-EE" b="1" dirty="0" smtClean="0"/>
              <a:t>Measuring the wide spectrum with the sampling frequency, appropriate to the highest frequency generates too much data, therefora a specialized hardware sync generator was used</a:t>
            </a:r>
            <a:endParaRPr lang="et-EE" b="1" dirty="0"/>
          </a:p>
        </p:txBody>
      </p:sp>
      <p:pic>
        <p:nvPicPr>
          <p:cNvPr id="7" name="Picture 6"/>
          <p:cNvPicPr/>
          <p:nvPr/>
        </p:nvPicPr>
        <p:blipFill>
          <a:blip r:embed="rId4"/>
          <a:stretch>
            <a:fillRect/>
          </a:stretch>
        </p:blipFill>
        <p:spPr>
          <a:xfrm>
            <a:off x="384540" y="3933056"/>
            <a:ext cx="3300662" cy="1440160"/>
          </a:xfrm>
          <a:prstGeom prst="rect">
            <a:avLst/>
          </a:prstGeom>
          <a:ln w="1270">
            <a:solidFill>
              <a:schemeClr val="tx1"/>
            </a:solidFill>
          </a:ln>
          <a:effectLst>
            <a:outerShdw blurRad="50800" dist="38100" dir="2700000" algn="tl" rotWithShape="0">
              <a:prstClr val="black">
                <a:alpha val="40000"/>
              </a:prstClr>
            </a:outerShdw>
          </a:effectLst>
        </p:spPr>
      </p:pic>
      <p:sp>
        <p:nvSpPr>
          <p:cNvPr id="8" name="TextBox 7"/>
          <p:cNvSpPr txBox="1"/>
          <p:nvPr/>
        </p:nvSpPr>
        <p:spPr>
          <a:xfrm>
            <a:off x="375888" y="5589240"/>
            <a:ext cx="8253549" cy="646331"/>
          </a:xfrm>
          <a:prstGeom prst="rect">
            <a:avLst/>
          </a:prstGeom>
          <a:noFill/>
        </p:spPr>
        <p:txBody>
          <a:bodyPr wrap="square" rtlCol="0">
            <a:spAutoFit/>
          </a:bodyPr>
          <a:lstStyle/>
          <a:p>
            <a:r>
              <a:rPr lang="et-EE" b="1" dirty="0" smtClean="0"/>
              <a:t>The </a:t>
            </a:r>
            <a:r>
              <a:rPr lang="et-EE" b="1" dirty="0"/>
              <a:t>100 seconds </a:t>
            </a:r>
            <a:r>
              <a:rPr lang="et-EE" b="1" dirty="0" smtClean="0"/>
              <a:t>signal 10 ... 0.04 Hz generates only</a:t>
            </a:r>
            <a:br>
              <a:rPr lang="et-EE" b="1" dirty="0" smtClean="0"/>
            </a:br>
            <a:r>
              <a:rPr lang="et-EE" b="1" dirty="0" smtClean="0"/>
              <a:t>700 points of electrical signal and 170 frames of video</a:t>
            </a:r>
            <a:endParaRPr lang="et-EE" b="1" dirty="0"/>
          </a:p>
        </p:txBody>
      </p:sp>
      <p:sp>
        <p:nvSpPr>
          <p:cNvPr id="9" name="TextBox 8"/>
          <p:cNvSpPr txBox="1"/>
          <p:nvPr/>
        </p:nvSpPr>
        <p:spPr>
          <a:xfrm>
            <a:off x="107504" y="1484784"/>
            <a:ext cx="1547664" cy="523220"/>
          </a:xfrm>
          <a:prstGeom prst="rect">
            <a:avLst/>
          </a:prstGeom>
          <a:solidFill>
            <a:schemeClr val="bg1"/>
          </a:solidFill>
          <a:ln>
            <a:solidFill>
              <a:schemeClr val="tx1"/>
            </a:solidFill>
          </a:ln>
        </p:spPr>
        <p:txBody>
          <a:bodyPr wrap="square" rtlCol="0">
            <a:spAutoFit/>
          </a:bodyPr>
          <a:lstStyle/>
          <a:p>
            <a:r>
              <a:rPr lang="et-EE" sz="1400" b="1" dirty="0" smtClean="0">
                <a:solidFill>
                  <a:srgbClr val="FF0000"/>
                </a:solidFill>
              </a:rPr>
              <a:t>Red – camera sync</a:t>
            </a:r>
          </a:p>
          <a:p>
            <a:r>
              <a:rPr lang="et-EE" sz="1400" b="1" dirty="0" smtClean="0">
                <a:solidFill>
                  <a:srgbClr val="00B050"/>
                </a:solidFill>
              </a:rPr>
              <a:t>Green – DAQ sync</a:t>
            </a:r>
            <a:endParaRPr lang="et-EE" sz="1400" b="1" dirty="0">
              <a:solidFill>
                <a:srgbClr val="00B050"/>
              </a:solidFill>
            </a:endParaRPr>
          </a:p>
        </p:txBody>
      </p:sp>
      <p:sp>
        <p:nvSpPr>
          <p:cNvPr id="3" name="TextBox 2"/>
          <p:cNvSpPr txBox="1"/>
          <p:nvPr/>
        </p:nvSpPr>
        <p:spPr>
          <a:xfrm>
            <a:off x="1637639" y="1259468"/>
            <a:ext cx="1692696" cy="369332"/>
          </a:xfrm>
          <a:prstGeom prst="rect">
            <a:avLst/>
          </a:prstGeom>
          <a:noFill/>
        </p:spPr>
        <p:txBody>
          <a:bodyPr wrap="square" rtlCol="0">
            <a:spAutoFit/>
          </a:bodyPr>
          <a:lstStyle/>
          <a:p>
            <a:r>
              <a:rPr lang="et-EE" dirty="0" smtClean="0"/>
              <a:t>10 Hz signal</a:t>
            </a:r>
            <a:endParaRPr lang="et-EE" dirty="0"/>
          </a:p>
        </p:txBody>
      </p:sp>
      <p:cxnSp>
        <p:nvCxnSpPr>
          <p:cNvPr id="10" name="Straight Arrow Connector 9"/>
          <p:cNvCxnSpPr/>
          <p:nvPr/>
        </p:nvCxnSpPr>
        <p:spPr>
          <a:xfrm flipV="1">
            <a:off x="1115616" y="3657415"/>
            <a:ext cx="648072" cy="476312"/>
          </a:xfrm>
          <a:prstGeom prst="straightConnector1">
            <a:avLst/>
          </a:prstGeom>
          <a:ln w="63500">
            <a:headEnd type="ova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132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1760" y="332656"/>
            <a:ext cx="2232248" cy="369332"/>
          </a:xfrm>
          <a:prstGeom prst="rect">
            <a:avLst/>
          </a:prstGeom>
          <a:noFill/>
        </p:spPr>
        <p:txBody>
          <a:bodyPr wrap="square" rtlCol="0">
            <a:spAutoFit/>
          </a:bodyPr>
          <a:lstStyle/>
          <a:p>
            <a:r>
              <a:rPr lang="et-EE" dirty="0" smtClean="0"/>
              <a:t>Fr tõugu lihas</a:t>
            </a:r>
            <a:endParaRPr lang="et-EE" dirty="0"/>
          </a:p>
        </p:txBody>
      </p:sp>
      <p:sp>
        <p:nvSpPr>
          <p:cNvPr id="3" name="TextBox 2"/>
          <p:cNvSpPr txBox="1"/>
          <p:nvPr/>
        </p:nvSpPr>
        <p:spPr>
          <a:xfrm>
            <a:off x="683568" y="1700808"/>
            <a:ext cx="6192688" cy="369332"/>
          </a:xfrm>
          <a:prstGeom prst="rect">
            <a:avLst/>
          </a:prstGeom>
          <a:noFill/>
        </p:spPr>
        <p:txBody>
          <a:bodyPr wrap="square" rtlCol="0">
            <a:spAutoFit/>
          </a:bodyPr>
          <a:lstStyle/>
          <a:p>
            <a:r>
              <a:rPr lang="et-EE" dirty="0" smtClean="0"/>
              <a:t>Me otsime ühte head parameetrit mille nimi on performance</a:t>
            </a:r>
            <a:endParaRPr lang="et-EE" dirty="0"/>
          </a:p>
        </p:txBody>
      </p:sp>
    </p:spTree>
    <p:extLst>
      <p:ext uri="{BB962C8B-B14F-4D97-AF65-F5344CB8AC3E}">
        <p14:creationId xmlns:p14="http://schemas.microsoft.com/office/powerpoint/2010/main" val="1526867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259868"/>
            <a:ext cx="6218592" cy="707886"/>
          </a:xfrm>
          <a:prstGeom prst="rect">
            <a:avLst/>
          </a:prstGeom>
          <a:noFill/>
        </p:spPr>
        <p:txBody>
          <a:bodyPr wrap="square" rtlCol="0">
            <a:spAutoFit/>
          </a:bodyPr>
          <a:lstStyle/>
          <a:p>
            <a:r>
              <a:rPr lang="et-EE" sz="2000" b="1" dirty="0" smtClean="0"/>
              <a:t>The research is focused on lifetime and reliability of iEAP</a:t>
            </a:r>
            <a:br>
              <a:rPr lang="et-EE" sz="2000" b="1" dirty="0" smtClean="0"/>
            </a:br>
            <a:r>
              <a:rPr lang="et-EE" sz="2000" b="1" dirty="0" smtClean="0"/>
              <a:t>in the conditions of Low Earth Orbit.</a:t>
            </a:r>
          </a:p>
        </p:txBody>
      </p:sp>
      <p:sp>
        <p:nvSpPr>
          <p:cNvPr id="5" name="Rectangle 4"/>
          <p:cNvSpPr/>
          <p:nvPr/>
        </p:nvSpPr>
        <p:spPr>
          <a:xfrm>
            <a:off x="251520" y="1844824"/>
            <a:ext cx="8529368" cy="3724096"/>
          </a:xfrm>
          <a:prstGeom prst="rect">
            <a:avLst/>
          </a:prstGeom>
        </p:spPr>
        <p:txBody>
          <a:bodyPr wrap="square">
            <a:spAutoFit/>
          </a:bodyPr>
          <a:lstStyle/>
          <a:p>
            <a:r>
              <a:rPr lang="et-EE" sz="2400" b="1" dirty="0" smtClean="0"/>
              <a:t>The samples were tested against</a:t>
            </a:r>
            <a:br>
              <a:rPr lang="et-EE" sz="2400" b="1" dirty="0" smtClean="0"/>
            </a:br>
            <a:r>
              <a:rPr lang="et-EE" sz="2400" b="1" dirty="0" smtClean="0"/>
              <a:t>the following hazardous environments:</a:t>
            </a:r>
          </a:p>
          <a:p>
            <a:endParaRPr lang="et-EE" sz="2000" b="1" dirty="0" smtClean="0"/>
          </a:p>
          <a:p>
            <a:pPr marL="342900" indent="-342900">
              <a:buFont typeface="Arial" pitchFamily="34" charset="0"/>
              <a:buChar char="•"/>
            </a:pPr>
            <a:r>
              <a:rPr lang="et-EE" sz="2400" b="1" dirty="0" smtClean="0"/>
              <a:t>Gamma-radiation (Co-60, different doses 400, 1200, 3600 Gy)</a:t>
            </a:r>
          </a:p>
          <a:p>
            <a:pPr marL="342900" indent="-342900">
              <a:buFont typeface="Arial" pitchFamily="34" charset="0"/>
              <a:buChar char="•"/>
            </a:pPr>
            <a:r>
              <a:rPr lang="et-EE" sz="2400" b="1" dirty="0" smtClean="0"/>
              <a:t>X-ray radiation (140 R/min, 120 min)</a:t>
            </a:r>
          </a:p>
          <a:p>
            <a:pPr marL="342900" indent="-342900">
              <a:buFont typeface="Arial" pitchFamily="34" charset="0"/>
              <a:buChar char="•"/>
            </a:pPr>
            <a:r>
              <a:rPr lang="et-EE" sz="2400" b="1" dirty="0"/>
              <a:t>UV radiation (xenon lamp at 25 </a:t>
            </a:r>
            <a:r>
              <a:rPr lang="et-EE" sz="2400" b="1" dirty="0" smtClean="0"/>
              <a:t>cm, </a:t>
            </a:r>
            <a:r>
              <a:rPr lang="et-EE" sz="2400" b="1" dirty="0"/>
              <a:t>15 days</a:t>
            </a:r>
            <a:r>
              <a:rPr lang="et-EE" sz="2400" b="1" dirty="0" smtClean="0"/>
              <a:t>)</a:t>
            </a:r>
          </a:p>
          <a:p>
            <a:pPr marL="342900" indent="-342900">
              <a:buFont typeface="Arial" pitchFamily="34" charset="0"/>
              <a:buChar char="•"/>
            </a:pPr>
            <a:r>
              <a:rPr lang="et-EE" sz="2400" b="1" dirty="0" smtClean="0"/>
              <a:t>Freezing </a:t>
            </a:r>
          </a:p>
          <a:p>
            <a:pPr marL="800100" lvl="1" indent="-342900">
              <a:buFont typeface="Arial" pitchFamily="34" charset="0"/>
              <a:buChar char="•"/>
            </a:pPr>
            <a:r>
              <a:rPr lang="et-EE" sz="2400" b="1" dirty="0"/>
              <a:t>b</a:t>
            </a:r>
            <a:r>
              <a:rPr lang="et-EE" sz="2400" b="1" dirty="0" smtClean="0"/>
              <a:t>oiling nitrogen (77K) 15 days</a:t>
            </a:r>
          </a:p>
          <a:p>
            <a:pPr marL="800100" lvl="1" indent="-342900">
              <a:buFont typeface="Arial" pitchFamily="34" charset="0"/>
              <a:buChar char="•"/>
            </a:pPr>
            <a:r>
              <a:rPr lang="et-EE" sz="2400" b="1" dirty="0"/>
              <a:t>b</a:t>
            </a:r>
            <a:r>
              <a:rPr lang="et-EE" sz="2400" b="1" dirty="0" smtClean="0"/>
              <a:t>oiling helium (4K</a:t>
            </a:r>
            <a:r>
              <a:rPr lang="et-EE" sz="2400" b="1" dirty="0"/>
              <a:t>) </a:t>
            </a:r>
            <a:r>
              <a:rPr lang="et-EE" sz="2400" b="1" dirty="0" smtClean="0"/>
              <a:t>10 minutes</a:t>
            </a:r>
          </a:p>
          <a:p>
            <a:pPr marL="342900" indent="-342900">
              <a:buFont typeface="Arial" pitchFamily="34" charset="0"/>
              <a:buChar char="•"/>
            </a:pPr>
            <a:r>
              <a:rPr lang="et-EE" sz="2400" b="1" dirty="0" smtClean="0"/>
              <a:t>Low atmospheric pressure (1 mbar) 15 days</a:t>
            </a:r>
          </a:p>
        </p:txBody>
      </p:sp>
      <p:pic>
        <p:nvPicPr>
          <p:cNvPr id="1026" name="Picture 2" descr="D:\2Katsed\0Demo\LE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8104" y="188640"/>
            <a:ext cx="2518040" cy="2518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9551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552945"/>
            <a:ext cx="3985505" cy="265285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3582540"/>
            <a:ext cx="4024074" cy="2654771"/>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2368" y="3561432"/>
            <a:ext cx="4017366" cy="2664295"/>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a:off x="1331640" y="2564904"/>
            <a:ext cx="288032" cy="1017636"/>
          </a:xfrm>
          <a:prstGeom prst="straightConnector1">
            <a:avLst/>
          </a:prstGeom>
          <a:ln w="635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1619672" y="2564904"/>
            <a:ext cx="3150448" cy="1132066"/>
          </a:xfrm>
          <a:prstGeom prst="straightConnector1">
            <a:avLst/>
          </a:prstGeom>
          <a:ln w="635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4" name="Rectangle 8"/>
          <p:cNvSpPr>
            <a:spLocks noChangeArrowheads="1"/>
          </p:cNvSpPr>
          <p:nvPr/>
        </p:nvSpPr>
        <p:spPr bwMode="auto">
          <a:xfrm>
            <a:off x="1960203" y="3222878"/>
            <a:ext cx="23042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Time=0...100 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9"/>
          <p:cNvSpPr>
            <a:spLocks noChangeArrowheads="1"/>
          </p:cNvSpPr>
          <p:nvPr/>
        </p:nvSpPr>
        <p:spPr bwMode="auto">
          <a:xfrm>
            <a:off x="0" y="4752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t-EE"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endParaRPr kumimoji="0" lang="et-EE"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8"/>
          <p:cNvSpPr>
            <a:spLocks noChangeArrowheads="1"/>
          </p:cNvSpPr>
          <p:nvPr/>
        </p:nvSpPr>
        <p:spPr bwMode="auto">
          <a:xfrm>
            <a:off x="1043608" y="6237311"/>
            <a:ext cx="23042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Time=11-13</a:t>
            </a:r>
            <a:r>
              <a:rPr kumimoji="0" lang="et-EE" sz="1600" b="1" i="0" u="none" strike="noStrike" cap="none" normalizeH="0" dirty="0" smtClean="0">
                <a:ln>
                  <a:noFill/>
                </a:ln>
                <a:solidFill>
                  <a:schemeClr val="tx1"/>
                </a:solidFill>
                <a:effectLst/>
                <a:latin typeface="Arial" pitchFamily="34" charset="0"/>
                <a:ea typeface="Calibri" pitchFamily="34" charset="0"/>
                <a:cs typeface="Times New Roman" pitchFamily="18" charset="0"/>
              </a:rPr>
              <a:t> </a:t>
            </a: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8"/>
          <p:cNvSpPr>
            <a:spLocks noChangeArrowheads="1"/>
          </p:cNvSpPr>
          <p:nvPr/>
        </p:nvSpPr>
        <p:spPr bwMode="auto">
          <a:xfrm>
            <a:off x="5292080" y="6225727"/>
            <a:ext cx="23042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Time=16-28 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sp>
        <p:nvSpPr>
          <p:cNvPr id="8" name="TextBox 7"/>
          <p:cNvSpPr txBox="1"/>
          <p:nvPr/>
        </p:nvSpPr>
        <p:spPr>
          <a:xfrm>
            <a:off x="1084746" y="152835"/>
            <a:ext cx="4999422" cy="400110"/>
          </a:xfrm>
          <a:prstGeom prst="rect">
            <a:avLst/>
          </a:prstGeom>
          <a:noFill/>
        </p:spPr>
        <p:txBody>
          <a:bodyPr wrap="square" rtlCol="0">
            <a:spAutoFit/>
          </a:bodyPr>
          <a:lstStyle/>
          <a:p>
            <a:r>
              <a:rPr lang="et-EE" sz="2000" b="1" dirty="0" smtClean="0"/>
              <a:t>Measured Voltage </a:t>
            </a:r>
            <a:r>
              <a:rPr lang="et-EE" sz="2000" b="1" dirty="0" smtClean="0"/>
              <a:t>and current</a:t>
            </a:r>
            <a:endParaRPr lang="et-EE" sz="2000" b="1" dirty="0"/>
          </a:p>
        </p:txBody>
      </p:sp>
      <p:sp>
        <p:nvSpPr>
          <p:cNvPr id="2" name="TextBox 1"/>
          <p:cNvSpPr txBox="1"/>
          <p:nvPr/>
        </p:nvSpPr>
        <p:spPr>
          <a:xfrm>
            <a:off x="4572000" y="552945"/>
            <a:ext cx="3600400" cy="369332"/>
          </a:xfrm>
          <a:prstGeom prst="rect">
            <a:avLst/>
          </a:prstGeom>
          <a:noFill/>
        </p:spPr>
        <p:txBody>
          <a:bodyPr wrap="square" rtlCol="0">
            <a:spAutoFit/>
          </a:bodyPr>
          <a:lstStyle/>
          <a:p>
            <a:r>
              <a:rPr lang="et-EE" dirty="0" smtClean="0"/>
              <a:t>Mis on pildil</a:t>
            </a:r>
            <a:endParaRPr lang="et-EE" dirty="0"/>
          </a:p>
        </p:txBody>
      </p:sp>
    </p:spTree>
    <p:extLst>
      <p:ext uri="{BB962C8B-B14F-4D97-AF65-F5344CB8AC3E}">
        <p14:creationId xmlns:p14="http://schemas.microsoft.com/office/powerpoint/2010/main" val="30864887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3_03_3433842613A.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67544" y="1923703"/>
            <a:ext cx="4032448" cy="3024336"/>
          </a:xfrm>
          <a:prstGeom prst="rect">
            <a:avLst/>
          </a:prstGeom>
          <a:ln>
            <a:solidFill>
              <a:schemeClr val="tx1"/>
            </a:solidFill>
          </a:ln>
        </p:spPr>
      </p:pic>
      <p:pic>
        <p:nvPicPr>
          <p:cNvPr id="3" name="04_34_3414742157A.avi">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4716016" y="1923703"/>
            <a:ext cx="4032448" cy="3024336"/>
          </a:xfrm>
          <a:prstGeom prst="rect">
            <a:avLst/>
          </a:prstGeom>
          <a:ln>
            <a:solidFill>
              <a:schemeClr val="tx1"/>
            </a:solidFill>
          </a:ln>
        </p:spPr>
      </p:pic>
      <p:sp>
        <p:nvSpPr>
          <p:cNvPr id="4" name="TextBox 3"/>
          <p:cNvSpPr txBox="1"/>
          <p:nvPr/>
        </p:nvSpPr>
        <p:spPr>
          <a:xfrm>
            <a:off x="1069901" y="664231"/>
            <a:ext cx="6912768" cy="400110"/>
          </a:xfrm>
          <a:prstGeom prst="rect">
            <a:avLst/>
          </a:prstGeom>
          <a:noFill/>
        </p:spPr>
        <p:txBody>
          <a:bodyPr wrap="square" rtlCol="0">
            <a:spAutoFit/>
          </a:bodyPr>
          <a:lstStyle/>
          <a:p>
            <a:pPr algn="ctr"/>
            <a:r>
              <a:rPr lang="et-EE" sz="2000" b="1" dirty="0" smtClean="0"/>
              <a:t>Same procedure applied to completely different iEAP materials</a:t>
            </a:r>
            <a:endParaRPr lang="et-EE" sz="2000" b="1" dirty="0"/>
          </a:p>
        </p:txBody>
      </p:sp>
      <p:cxnSp>
        <p:nvCxnSpPr>
          <p:cNvPr id="5" name="Straight Arrow Connector 4"/>
          <p:cNvCxnSpPr/>
          <p:nvPr/>
        </p:nvCxnSpPr>
        <p:spPr>
          <a:xfrm>
            <a:off x="253819" y="4653136"/>
            <a:ext cx="1941917" cy="0"/>
          </a:xfrm>
          <a:prstGeom prst="straightConnector1">
            <a:avLst/>
          </a:prstGeom>
          <a:ln w="3810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flipV="1">
            <a:off x="6732240" y="4653136"/>
            <a:ext cx="2232248" cy="1885"/>
          </a:xfrm>
          <a:prstGeom prst="straightConnector1">
            <a:avLst/>
          </a:prstGeom>
          <a:ln w="3810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618609" y="4282152"/>
            <a:ext cx="1525391" cy="261610"/>
          </a:xfrm>
          <a:prstGeom prst="rect">
            <a:avLst/>
          </a:prstGeom>
          <a:solidFill>
            <a:schemeClr val="bg1"/>
          </a:solidFill>
          <a:ln>
            <a:solidFill>
              <a:schemeClr val="tx1"/>
            </a:solidFill>
          </a:ln>
        </p:spPr>
        <p:txBody>
          <a:bodyPr wrap="square" rtlCol="0">
            <a:spAutoFit/>
          </a:bodyPr>
          <a:lstStyle/>
          <a:p>
            <a:pPr algn="r"/>
            <a:r>
              <a:rPr lang="et-EE" sz="1100" b="1" dirty="0" smtClean="0">
                <a:solidFill>
                  <a:srgbClr val="FF0000"/>
                </a:solidFill>
              </a:rPr>
              <a:t>Laser distance meter</a:t>
            </a:r>
            <a:endParaRPr lang="et-EE" sz="1100" b="1" dirty="0">
              <a:solidFill>
                <a:srgbClr val="FF0000"/>
              </a:solidFill>
            </a:endParaRPr>
          </a:p>
        </p:txBody>
      </p:sp>
      <p:sp>
        <p:nvSpPr>
          <p:cNvPr id="13" name="TextBox 12"/>
          <p:cNvSpPr txBox="1"/>
          <p:nvPr/>
        </p:nvSpPr>
        <p:spPr>
          <a:xfrm>
            <a:off x="33858" y="4282152"/>
            <a:ext cx="1525391" cy="261610"/>
          </a:xfrm>
          <a:prstGeom prst="rect">
            <a:avLst/>
          </a:prstGeom>
          <a:solidFill>
            <a:schemeClr val="bg1"/>
          </a:solidFill>
          <a:ln>
            <a:solidFill>
              <a:schemeClr val="tx1"/>
            </a:solidFill>
          </a:ln>
        </p:spPr>
        <p:txBody>
          <a:bodyPr wrap="square" rtlCol="0">
            <a:spAutoFit/>
          </a:bodyPr>
          <a:lstStyle/>
          <a:p>
            <a:pPr algn="r"/>
            <a:r>
              <a:rPr lang="et-EE" sz="1100" b="1" dirty="0" smtClean="0">
                <a:solidFill>
                  <a:srgbClr val="FF0000"/>
                </a:solidFill>
              </a:rPr>
              <a:t>Laser distance meter</a:t>
            </a:r>
            <a:endParaRPr lang="et-EE" sz="1100" b="1" dirty="0">
              <a:solidFill>
                <a:srgbClr val="FF0000"/>
              </a:solidFill>
            </a:endParaRPr>
          </a:p>
        </p:txBody>
      </p:sp>
    </p:spTree>
    <p:extLst>
      <p:ext uri="{BB962C8B-B14F-4D97-AF65-F5344CB8AC3E}">
        <p14:creationId xmlns:p14="http://schemas.microsoft.com/office/powerpoint/2010/main" val="6721456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2866" y="754832"/>
            <a:ext cx="3920164" cy="554461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4946054" y="764704"/>
            <a:ext cx="0" cy="165618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4022948" y="1196752"/>
            <a:ext cx="923106" cy="42484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3700636" y="2204864"/>
            <a:ext cx="970384" cy="3888432"/>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3590900" y="3140968"/>
            <a:ext cx="893601" cy="230425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2699792" y="4009256"/>
            <a:ext cx="1431168" cy="2444080"/>
          </a:xfrm>
          <a:prstGeom prst="straightConnector1">
            <a:avLst/>
          </a:prstGeom>
          <a:ln w="254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1934716" y="4365104"/>
            <a:ext cx="1989212" cy="1934344"/>
          </a:xfrm>
          <a:prstGeom prst="straightConnector1">
            <a:avLst/>
          </a:prstGeom>
          <a:ln w="254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056" name="Rectangle 2055"/>
          <p:cNvSpPr/>
          <p:nvPr/>
        </p:nvSpPr>
        <p:spPr>
          <a:xfrm>
            <a:off x="971600" y="116632"/>
            <a:ext cx="7416824" cy="400110"/>
          </a:xfrm>
          <a:prstGeom prst="rect">
            <a:avLst/>
          </a:prstGeom>
        </p:spPr>
        <p:txBody>
          <a:bodyPr wrap="square">
            <a:spAutoFit/>
          </a:bodyPr>
          <a:lstStyle/>
          <a:p>
            <a:pPr algn="ctr"/>
            <a:r>
              <a:rPr lang="et-EE" sz="2000" b="1" dirty="0" smtClean="0"/>
              <a:t>S</a:t>
            </a:r>
            <a:r>
              <a:rPr lang="en-US" sz="2000" b="1" dirty="0" err="1" smtClean="0"/>
              <a:t>hape</a:t>
            </a:r>
            <a:r>
              <a:rPr lang="en-US" sz="2000" b="1" dirty="0" smtClean="0"/>
              <a:t> </a:t>
            </a:r>
            <a:r>
              <a:rPr lang="en-US" sz="2000" b="1" dirty="0"/>
              <a:t>of the actuator is characterized by a number of angles</a:t>
            </a:r>
            <a:endParaRPr lang="et-EE" sz="2000" b="1" dirty="0"/>
          </a:p>
        </p:txBody>
      </p:sp>
    </p:spTree>
    <p:extLst>
      <p:ext uri="{BB962C8B-B14F-4D97-AF65-F5344CB8AC3E}">
        <p14:creationId xmlns:p14="http://schemas.microsoft.com/office/powerpoint/2010/main" val="4171787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8599" y="635117"/>
            <a:ext cx="4540033" cy="2608104"/>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3730986"/>
            <a:ext cx="4298168" cy="2494741"/>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5435" y="3752194"/>
            <a:ext cx="4313197" cy="2494741"/>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a:xfrm>
            <a:off x="5580112" y="2348880"/>
            <a:ext cx="0" cy="1656184"/>
          </a:xfrm>
          <a:prstGeom prst="straightConnector1">
            <a:avLst/>
          </a:prstGeom>
          <a:ln w="635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3" name="Rectangle 7"/>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t-EE"/>
          </a:p>
        </p:txBody>
      </p:sp>
      <p:sp>
        <p:nvSpPr>
          <p:cNvPr id="7" name="Rectangle 9"/>
          <p:cNvSpPr>
            <a:spLocks noChangeArrowheads="1"/>
          </p:cNvSpPr>
          <p:nvPr/>
        </p:nvSpPr>
        <p:spPr bwMode="auto">
          <a:xfrm>
            <a:off x="0" y="4095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8"/>
          <p:cNvSpPr>
            <a:spLocks noChangeArrowheads="1"/>
          </p:cNvSpPr>
          <p:nvPr/>
        </p:nvSpPr>
        <p:spPr bwMode="auto">
          <a:xfrm>
            <a:off x="5796136" y="3325372"/>
            <a:ext cx="23042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Time=0...100 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8"/>
          <p:cNvSpPr>
            <a:spLocks noChangeArrowheads="1"/>
          </p:cNvSpPr>
          <p:nvPr/>
        </p:nvSpPr>
        <p:spPr bwMode="auto">
          <a:xfrm>
            <a:off x="1043608" y="6237311"/>
            <a:ext cx="23042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Time=11-13</a:t>
            </a:r>
            <a:r>
              <a:rPr kumimoji="0" lang="et-EE" sz="1600" b="1" i="0" u="none" strike="noStrike" cap="none" normalizeH="0" dirty="0" smtClean="0">
                <a:ln>
                  <a:noFill/>
                </a:ln>
                <a:solidFill>
                  <a:schemeClr val="tx1"/>
                </a:solidFill>
                <a:effectLst/>
                <a:latin typeface="Arial" pitchFamily="34" charset="0"/>
                <a:ea typeface="Calibri" pitchFamily="34" charset="0"/>
                <a:cs typeface="Times New Roman" pitchFamily="18" charset="0"/>
              </a:rPr>
              <a:t> </a:t>
            </a: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sp>
        <p:nvSpPr>
          <p:cNvPr id="16" name="Rectangle 8"/>
          <p:cNvSpPr>
            <a:spLocks noChangeArrowheads="1"/>
          </p:cNvSpPr>
          <p:nvPr/>
        </p:nvSpPr>
        <p:spPr bwMode="auto">
          <a:xfrm>
            <a:off x="5292080" y="6225727"/>
            <a:ext cx="23042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et-EE"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Time=16-28 s</a:t>
            </a:r>
            <a:endParaRPr kumimoji="0" lang="et-EE" sz="900" b="1" i="0" u="none" strike="noStrike" cap="none" normalizeH="0" baseline="0" dirty="0" smtClean="0">
              <a:ln>
                <a:noFill/>
              </a:ln>
              <a:solidFill>
                <a:schemeClr val="tx1"/>
              </a:solidFill>
              <a:effectLst/>
              <a:latin typeface="Arial" pitchFamily="34" charset="0"/>
              <a:cs typeface="Arial" pitchFamily="34" charset="0"/>
            </a:endParaRPr>
          </a:p>
        </p:txBody>
      </p:sp>
      <p:cxnSp>
        <p:nvCxnSpPr>
          <p:cNvPr id="5" name="Straight Arrow Connector 4"/>
          <p:cNvCxnSpPr/>
          <p:nvPr/>
        </p:nvCxnSpPr>
        <p:spPr>
          <a:xfrm flipH="1">
            <a:off x="2483768" y="2204864"/>
            <a:ext cx="2808312" cy="1716607"/>
          </a:xfrm>
          <a:prstGeom prst="straightConnector1">
            <a:avLst/>
          </a:prstGeom>
          <a:ln w="635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5576" y="116632"/>
            <a:ext cx="2592288" cy="400110"/>
          </a:xfrm>
          <a:prstGeom prst="rect">
            <a:avLst/>
          </a:prstGeom>
          <a:noFill/>
        </p:spPr>
        <p:txBody>
          <a:bodyPr wrap="square" rtlCol="0">
            <a:spAutoFit/>
          </a:bodyPr>
          <a:lstStyle/>
          <a:p>
            <a:r>
              <a:rPr lang="et-EE" sz="2000" b="1" dirty="0" smtClean="0"/>
              <a:t>Angles of vectors</a:t>
            </a:r>
            <a:endParaRPr lang="et-EE" sz="2000" b="1" dirty="0"/>
          </a:p>
        </p:txBody>
      </p:sp>
      <p:sp>
        <p:nvSpPr>
          <p:cNvPr id="4" name="TextBox 3"/>
          <p:cNvSpPr txBox="1"/>
          <p:nvPr/>
        </p:nvSpPr>
        <p:spPr>
          <a:xfrm>
            <a:off x="467544" y="1268760"/>
            <a:ext cx="2664296" cy="2031325"/>
          </a:xfrm>
          <a:prstGeom prst="rect">
            <a:avLst/>
          </a:prstGeom>
          <a:noFill/>
        </p:spPr>
        <p:txBody>
          <a:bodyPr wrap="square" rtlCol="0">
            <a:spAutoFit/>
          </a:bodyPr>
          <a:lstStyle/>
          <a:p>
            <a:r>
              <a:rPr lang="et-EE" dirty="0"/>
              <a:t>Päris kõrgetel sagedustel see lihas ei tee </a:t>
            </a:r>
            <a:r>
              <a:rPr lang="et-EE" dirty="0" smtClean="0"/>
              <a:t>midagi</a:t>
            </a:r>
          </a:p>
          <a:p>
            <a:r>
              <a:rPr lang="et-EE" dirty="0"/>
              <a:t>Siin on ikka andmeid liiga </a:t>
            </a:r>
            <a:r>
              <a:rPr lang="et-EE" dirty="0" smtClean="0"/>
              <a:t>palju, otsin ühte numbrit</a:t>
            </a:r>
          </a:p>
          <a:p>
            <a:r>
              <a:rPr lang="et-EE" dirty="0" smtClean="0"/>
              <a:t>Mis iseloomustaks performancet</a:t>
            </a:r>
            <a:endParaRPr lang="et-EE" dirty="0"/>
          </a:p>
          <a:p>
            <a:endParaRPr lang="et-EE" dirty="0"/>
          </a:p>
        </p:txBody>
      </p:sp>
    </p:spTree>
    <p:extLst>
      <p:ext uri="{BB962C8B-B14F-4D97-AF65-F5344CB8AC3E}">
        <p14:creationId xmlns:p14="http://schemas.microsoft.com/office/powerpoint/2010/main" val="40385962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tretch>
            <a:fillRect/>
          </a:stretch>
        </p:blipFill>
        <p:spPr>
          <a:xfrm>
            <a:off x="611560" y="1754976"/>
            <a:ext cx="3528392" cy="2898160"/>
          </a:xfrm>
          <a:prstGeom prst="rect">
            <a:avLst/>
          </a:prstGeom>
          <a:ln>
            <a:solidFill>
              <a:schemeClr val="accent1"/>
            </a:solidFill>
          </a:ln>
          <a:effectLst>
            <a:outerShdw blurRad="50800" dist="38100" dir="2700000" algn="tl" rotWithShape="0">
              <a:prstClr val="black">
                <a:alpha val="40000"/>
              </a:prstClr>
            </a:outerShdw>
          </a:effectLst>
        </p:spPr>
      </p:pic>
      <p:pic>
        <p:nvPicPr>
          <p:cNvPr id="3" name="Picture 2"/>
          <p:cNvPicPr/>
          <p:nvPr/>
        </p:nvPicPr>
        <p:blipFill>
          <a:blip r:embed="rId4" cstate="print">
            <a:extLst>
              <a:ext uri="{28A0092B-C50C-407E-A947-70E740481C1C}">
                <a14:useLocalDpi xmlns:a14="http://schemas.microsoft.com/office/drawing/2010/main" val="0"/>
              </a:ext>
            </a:extLst>
          </a:blip>
          <a:stretch>
            <a:fillRect/>
          </a:stretch>
        </p:blipFill>
        <p:spPr>
          <a:xfrm>
            <a:off x="4740508" y="1754976"/>
            <a:ext cx="3359884" cy="2898160"/>
          </a:xfrm>
          <a:prstGeom prst="rect">
            <a:avLst/>
          </a:prstGeom>
          <a:ln>
            <a:solidFill>
              <a:schemeClr val="accent1"/>
            </a:solidFill>
          </a:ln>
          <a:effectLst>
            <a:outerShdw blurRad="50800" dist="38100" dir="2700000" algn="tl" rotWithShape="0">
              <a:prstClr val="black">
                <a:alpha val="40000"/>
              </a:prstClr>
            </a:outerShdw>
          </a:effectLst>
        </p:spPr>
      </p:pic>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t-EE"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TextBox 4"/>
          <p:cNvSpPr txBox="1"/>
          <p:nvPr/>
        </p:nvSpPr>
        <p:spPr>
          <a:xfrm>
            <a:off x="1187624" y="498890"/>
            <a:ext cx="6408712" cy="400110"/>
          </a:xfrm>
          <a:prstGeom prst="rect">
            <a:avLst/>
          </a:prstGeom>
          <a:noFill/>
        </p:spPr>
        <p:txBody>
          <a:bodyPr wrap="square" rtlCol="0">
            <a:spAutoFit/>
          </a:bodyPr>
          <a:lstStyle/>
          <a:p>
            <a:r>
              <a:rPr lang="et-EE" sz="2000" b="1" dirty="0" smtClean="0"/>
              <a:t>Performance : </a:t>
            </a:r>
            <a:r>
              <a:rPr lang="et-EE" sz="2000" b="1" dirty="0" smtClean="0"/>
              <a:t>tip absolute angle peak </a:t>
            </a:r>
            <a:r>
              <a:rPr lang="et-EE" sz="2000" b="1" dirty="0" smtClean="0"/>
              <a:t>to peak</a:t>
            </a:r>
            <a:endParaRPr lang="et-EE" sz="2000" b="1" dirty="0"/>
          </a:p>
        </p:txBody>
      </p:sp>
      <p:sp>
        <p:nvSpPr>
          <p:cNvPr id="6" name="TextBox 5"/>
          <p:cNvSpPr txBox="1"/>
          <p:nvPr/>
        </p:nvSpPr>
        <p:spPr>
          <a:xfrm>
            <a:off x="4391980" y="4869160"/>
            <a:ext cx="4079964" cy="1477328"/>
          </a:xfrm>
          <a:prstGeom prst="rect">
            <a:avLst/>
          </a:prstGeom>
          <a:noFill/>
        </p:spPr>
        <p:txBody>
          <a:bodyPr wrap="square" rtlCol="0">
            <a:spAutoFit/>
          </a:bodyPr>
          <a:lstStyle/>
          <a:p>
            <a:r>
              <a:rPr lang="en-US" dirty="0"/>
              <a:t>This parameter is valid until the actuator bends out of the camera’s field of view, and reflects adequately the performance even in the case of considerable initial creep of the sample.</a:t>
            </a:r>
            <a:endParaRPr lang="et-EE" dirty="0"/>
          </a:p>
        </p:txBody>
      </p:sp>
    </p:spTree>
    <p:extLst>
      <p:ext uri="{BB962C8B-B14F-4D97-AF65-F5344CB8AC3E}">
        <p14:creationId xmlns:p14="http://schemas.microsoft.com/office/powerpoint/2010/main" val="14118257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1980" y="3933056"/>
            <a:ext cx="3946322" cy="263821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7"/>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t-EE"/>
          </a:p>
        </p:txBody>
      </p:sp>
      <p:cxnSp>
        <p:nvCxnSpPr>
          <p:cNvPr id="10" name="Straight Arrow Connector 9"/>
          <p:cNvCxnSpPr/>
          <p:nvPr/>
        </p:nvCxnSpPr>
        <p:spPr>
          <a:xfrm>
            <a:off x="7599865" y="4077072"/>
            <a:ext cx="0" cy="2160664"/>
          </a:xfrm>
          <a:prstGeom prst="straightConnector1">
            <a:avLst/>
          </a:prstGeom>
          <a:ln w="381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99592" y="3429000"/>
            <a:ext cx="8032421" cy="400110"/>
          </a:xfrm>
          <a:prstGeom prst="rect">
            <a:avLst/>
          </a:prstGeom>
          <a:noFill/>
        </p:spPr>
        <p:txBody>
          <a:bodyPr wrap="square" rtlCol="0">
            <a:spAutoFit/>
          </a:bodyPr>
          <a:lstStyle/>
          <a:p>
            <a:pPr algn="ctr"/>
            <a:r>
              <a:rPr lang="et-EE" sz="2000" b="1" dirty="0" smtClean="0"/>
              <a:t>Performance</a:t>
            </a:r>
            <a:r>
              <a:rPr lang="et-EE" sz="2000" b="1" dirty="0"/>
              <a:t>: tip absolute angle </a:t>
            </a:r>
            <a:r>
              <a:rPr lang="et-EE" sz="2000" b="1" dirty="0" smtClean="0"/>
              <a:t>peak to peak </a:t>
            </a:r>
            <a:r>
              <a:rPr lang="et-EE" sz="2000" b="1" dirty="0" smtClean="0"/>
              <a:t>at </a:t>
            </a:r>
            <a:r>
              <a:rPr lang="et-EE" sz="2000" b="1" dirty="0" smtClean="0"/>
              <a:t>slowest </a:t>
            </a:r>
            <a:r>
              <a:rPr lang="et-EE" sz="2000" b="1" dirty="0" smtClean="0"/>
              <a:t>frequency</a:t>
            </a:r>
            <a:endParaRPr lang="et-EE" sz="2000" b="1" dirty="0"/>
          </a:p>
        </p:txBody>
      </p:sp>
      <p:pic>
        <p:nvPicPr>
          <p:cNvPr id="1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1980" y="615103"/>
            <a:ext cx="4540033" cy="260810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592729"/>
            <a:ext cx="3985505" cy="265285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0" y="58323"/>
            <a:ext cx="6228184" cy="400110"/>
          </a:xfrm>
          <a:prstGeom prst="rect">
            <a:avLst/>
          </a:prstGeom>
          <a:noFill/>
        </p:spPr>
        <p:txBody>
          <a:bodyPr wrap="square" rtlCol="0">
            <a:spAutoFit/>
          </a:bodyPr>
          <a:lstStyle/>
          <a:p>
            <a:r>
              <a:rPr lang="et-EE" sz="2000" b="1" dirty="0" smtClean="0"/>
              <a:t>Electric current: </a:t>
            </a:r>
            <a:r>
              <a:rPr lang="et-EE" sz="2000" b="1" dirty="0"/>
              <a:t>peak to peak at slowest </a:t>
            </a:r>
            <a:r>
              <a:rPr lang="et-EE" sz="2000" b="1" dirty="0" smtClean="0"/>
              <a:t>frequency</a:t>
            </a:r>
            <a:endParaRPr lang="et-EE" sz="2000" b="1" dirty="0"/>
          </a:p>
        </p:txBody>
      </p:sp>
      <p:cxnSp>
        <p:nvCxnSpPr>
          <p:cNvPr id="13" name="Straight Arrow Connector 12"/>
          <p:cNvCxnSpPr/>
          <p:nvPr/>
        </p:nvCxnSpPr>
        <p:spPr>
          <a:xfrm>
            <a:off x="3707904" y="1542433"/>
            <a:ext cx="0" cy="592457"/>
          </a:xfrm>
          <a:prstGeom prst="straightConnector1">
            <a:avLst/>
          </a:prstGeom>
          <a:ln w="38100">
            <a:solidFill>
              <a:schemeClr val="bg1">
                <a:lumMod val="9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39552" y="4178697"/>
            <a:ext cx="2160240" cy="923330"/>
          </a:xfrm>
          <a:prstGeom prst="rect">
            <a:avLst/>
          </a:prstGeom>
          <a:noFill/>
        </p:spPr>
        <p:txBody>
          <a:bodyPr wrap="square" rtlCol="0">
            <a:spAutoFit/>
          </a:bodyPr>
          <a:lstStyle/>
          <a:p>
            <a:r>
              <a:rPr lang="et-EE" dirty="0" smtClean="0"/>
              <a:t>Siia kah midagi mis on slaidis ja mis järeldub</a:t>
            </a:r>
            <a:endParaRPr lang="et-EE" dirty="0"/>
          </a:p>
        </p:txBody>
      </p:sp>
      <p:sp>
        <p:nvSpPr>
          <p:cNvPr id="4" name="TextBox 3"/>
          <p:cNvSpPr txBox="1"/>
          <p:nvPr/>
        </p:nvSpPr>
        <p:spPr>
          <a:xfrm>
            <a:off x="5508104" y="258378"/>
            <a:ext cx="2880320" cy="369332"/>
          </a:xfrm>
          <a:prstGeom prst="rect">
            <a:avLst/>
          </a:prstGeom>
          <a:noFill/>
        </p:spPr>
        <p:txBody>
          <a:bodyPr wrap="square" rtlCol="0">
            <a:spAutoFit/>
          </a:bodyPr>
          <a:lstStyle/>
          <a:p>
            <a:r>
              <a:rPr lang="et-EE" dirty="0" smtClean="0"/>
              <a:t>Mis on ülemisel joonisel</a:t>
            </a:r>
            <a:endParaRPr lang="et-EE" dirty="0"/>
          </a:p>
        </p:txBody>
      </p:sp>
      <p:sp>
        <p:nvSpPr>
          <p:cNvPr id="5" name="TextBox 4"/>
          <p:cNvSpPr txBox="1"/>
          <p:nvPr/>
        </p:nvSpPr>
        <p:spPr>
          <a:xfrm>
            <a:off x="539552" y="5589240"/>
            <a:ext cx="2232248" cy="2031325"/>
          </a:xfrm>
          <a:prstGeom prst="rect">
            <a:avLst/>
          </a:prstGeom>
          <a:noFill/>
        </p:spPr>
        <p:txBody>
          <a:bodyPr wrap="square" rtlCol="0">
            <a:spAutoFit/>
          </a:bodyPr>
          <a:lstStyle/>
          <a:p>
            <a:r>
              <a:rPr lang="et-EE" dirty="0" smtClean="0"/>
              <a:t>We define performance as ..</a:t>
            </a:r>
          </a:p>
          <a:p>
            <a:r>
              <a:rPr lang="et-EE" dirty="0" smtClean="0"/>
              <a:t>Edasi näeme et performance vähenemine käitub samaq moodfi kui voolu muutumine.</a:t>
            </a:r>
            <a:endParaRPr lang="et-EE" dirty="0"/>
          </a:p>
        </p:txBody>
      </p:sp>
    </p:spTree>
    <p:extLst>
      <p:ext uri="{BB962C8B-B14F-4D97-AF65-F5344CB8AC3E}">
        <p14:creationId xmlns:p14="http://schemas.microsoft.com/office/powerpoint/2010/main" val="34248941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31840" y="260648"/>
            <a:ext cx="2592288" cy="400110"/>
          </a:xfrm>
          <a:prstGeom prst="rect">
            <a:avLst/>
          </a:prstGeom>
          <a:noFill/>
        </p:spPr>
        <p:txBody>
          <a:bodyPr wrap="square" rtlCol="0">
            <a:spAutoFit/>
          </a:bodyPr>
          <a:lstStyle/>
          <a:p>
            <a:r>
              <a:rPr lang="et-EE" sz="2000" b="1" dirty="0" smtClean="0"/>
              <a:t>Force measurement</a:t>
            </a:r>
            <a:endParaRPr lang="et-EE" sz="2000" b="1"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0190" y="1134037"/>
            <a:ext cx="2098483" cy="319464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5896" y="1134037"/>
            <a:ext cx="1912794" cy="3194645"/>
          </a:xfrm>
          <a:prstGeom prst="rect">
            <a:avLst/>
          </a:prstGeom>
        </p:spPr>
      </p:pic>
      <p:cxnSp>
        <p:nvCxnSpPr>
          <p:cNvPr id="6" name="Straight Arrow Connector 5"/>
          <p:cNvCxnSpPr/>
          <p:nvPr/>
        </p:nvCxnSpPr>
        <p:spPr>
          <a:xfrm>
            <a:off x="2690256" y="2348880"/>
            <a:ext cx="80162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9" name="Picture 8"/>
          <p:cNvPicPr/>
          <p:nvPr/>
        </p:nvPicPr>
        <p:blipFill>
          <a:blip r:embed="rId5" cstate="print">
            <a:extLst>
              <a:ext uri="{28A0092B-C50C-407E-A947-70E740481C1C}">
                <a14:useLocalDpi xmlns:a14="http://schemas.microsoft.com/office/drawing/2010/main" val="0"/>
              </a:ext>
            </a:extLst>
          </a:blip>
          <a:stretch>
            <a:fillRect/>
          </a:stretch>
        </p:blipFill>
        <p:spPr>
          <a:xfrm>
            <a:off x="6084168" y="764704"/>
            <a:ext cx="2592288" cy="2088232"/>
          </a:xfrm>
          <a:prstGeom prst="rect">
            <a:avLst/>
          </a:prstGeom>
          <a:ln>
            <a:solidFill>
              <a:schemeClr val="accent1"/>
            </a:solidFill>
          </a:ln>
        </p:spPr>
      </p:pic>
      <p:pic>
        <p:nvPicPr>
          <p:cNvPr id="10" name="Picture 9"/>
          <p:cNvPicPr/>
          <p:nvPr/>
        </p:nvPicPr>
        <p:blipFill>
          <a:blip r:embed="rId6" cstate="print">
            <a:extLst>
              <a:ext uri="{28A0092B-C50C-407E-A947-70E740481C1C}">
                <a14:useLocalDpi xmlns:a14="http://schemas.microsoft.com/office/drawing/2010/main" val="0"/>
              </a:ext>
            </a:extLst>
          </a:blip>
          <a:stretch>
            <a:fillRect/>
          </a:stretch>
        </p:blipFill>
        <p:spPr>
          <a:xfrm>
            <a:off x="6084168" y="3164603"/>
            <a:ext cx="2592288" cy="2280621"/>
          </a:xfrm>
          <a:prstGeom prst="rect">
            <a:avLst/>
          </a:prstGeom>
          <a:ln>
            <a:solidFill>
              <a:schemeClr val="accent1"/>
            </a:solidFill>
          </a:ln>
        </p:spPr>
      </p:pic>
      <p:sp>
        <p:nvSpPr>
          <p:cNvPr id="3" name="TextBox 2"/>
          <p:cNvSpPr txBox="1"/>
          <p:nvPr/>
        </p:nvSpPr>
        <p:spPr>
          <a:xfrm>
            <a:off x="2843807" y="5317935"/>
            <a:ext cx="184731" cy="369332"/>
          </a:xfrm>
          <a:prstGeom prst="rect">
            <a:avLst/>
          </a:prstGeom>
          <a:noFill/>
        </p:spPr>
        <p:txBody>
          <a:bodyPr wrap="none" rtlCol="0">
            <a:spAutoFit/>
          </a:bodyPr>
          <a:lstStyle/>
          <a:p>
            <a:endParaRPr lang="et-EE" dirty="0"/>
          </a:p>
        </p:txBody>
      </p:sp>
      <p:sp>
        <p:nvSpPr>
          <p:cNvPr id="7" name="TextBox 6"/>
          <p:cNvSpPr txBox="1"/>
          <p:nvPr/>
        </p:nvSpPr>
        <p:spPr>
          <a:xfrm>
            <a:off x="611560" y="4797152"/>
            <a:ext cx="2520280" cy="369332"/>
          </a:xfrm>
          <a:prstGeom prst="rect">
            <a:avLst/>
          </a:prstGeom>
          <a:noFill/>
        </p:spPr>
        <p:txBody>
          <a:bodyPr wrap="square" rtlCol="0">
            <a:spAutoFit/>
          </a:bodyPr>
          <a:lstStyle/>
          <a:p>
            <a:r>
              <a:rPr lang="et-EE" dirty="0" smtClean="0"/>
              <a:t>Sama notes siia kasti</a:t>
            </a:r>
            <a:endParaRPr lang="et-EE" dirty="0"/>
          </a:p>
        </p:txBody>
      </p:sp>
    </p:spTree>
    <p:extLst>
      <p:ext uri="{BB962C8B-B14F-4D97-AF65-F5344CB8AC3E}">
        <p14:creationId xmlns:p14="http://schemas.microsoft.com/office/powerpoint/2010/main" val="2744240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754987"/>
            <a:ext cx="6515100" cy="572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195736" y="184638"/>
            <a:ext cx="5400600" cy="400110"/>
          </a:xfrm>
          <a:prstGeom prst="rect">
            <a:avLst/>
          </a:prstGeom>
          <a:noFill/>
        </p:spPr>
        <p:txBody>
          <a:bodyPr wrap="square" rtlCol="0">
            <a:spAutoFit/>
          </a:bodyPr>
          <a:lstStyle/>
          <a:p>
            <a:r>
              <a:rPr lang="et-EE" sz="2000" b="1" dirty="0"/>
              <a:t>Long-term degradation of the iEAP actuators.</a:t>
            </a:r>
          </a:p>
        </p:txBody>
      </p:sp>
    </p:spTree>
    <p:extLst>
      <p:ext uri="{BB962C8B-B14F-4D97-AF65-F5344CB8AC3E}">
        <p14:creationId xmlns:p14="http://schemas.microsoft.com/office/powerpoint/2010/main" val="70250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764704"/>
            <a:ext cx="6534150" cy="569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771800" y="123011"/>
            <a:ext cx="3312368" cy="400110"/>
          </a:xfrm>
          <a:prstGeom prst="rect">
            <a:avLst/>
          </a:prstGeom>
          <a:noFill/>
        </p:spPr>
        <p:txBody>
          <a:bodyPr wrap="square" rtlCol="0">
            <a:spAutoFit/>
          </a:bodyPr>
          <a:lstStyle/>
          <a:p>
            <a:pPr algn="ctr"/>
            <a:r>
              <a:rPr lang="et-EE" sz="2000" b="1" dirty="0" smtClean="0"/>
              <a:t>Risk 1 - No contact</a:t>
            </a:r>
            <a:endParaRPr lang="et-EE" sz="2000" b="1" dirty="0"/>
          </a:p>
        </p:txBody>
      </p:sp>
    </p:spTree>
    <p:extLst>
      <p:ext uri="{BB962C8B-B14F-4D97-AF65-F5344CB8AC3E}">
        <p14:creationId xmlns:p14="http://schemas.microsoft.com/office/powerpoint/2010/main" val="13771295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704394"/>
            <a:ext cx="6534150" cy="569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771800" y="123011"/>
            <a:ext cx="3312368" cy="400110"/>
          </a:xfrm>
          <a:prstGeom prst="rect">
            <a:avLst/>
          </a:prstGeom>
          <a:noFill/>
        </p:spPr>
        <p:txBody>
          <a:bodyPr wrap="square" rtlCol="0">
            <a:spAutoFit/>
          </a:bodyPr>
          <a:lstStyle/>
          <a:p>
            <a:pPr algn="ctr"/>
            <a:r>
              <a:rPr lang="et-EE" sz="2000" b="1" dirty="0" smtClean="0"/>
              <a:t>Risk 2 - shorting</a:t>
            </a:r>
            <a:endParaRPr lang="et-EE" sz="2000" b="1" dirty="0"/>
          </a:p>
        </p:txBody>
      </p:sp>
    </p:spTree>
    <p:extLst>
      <p:ext uri="{BB962C8B-B14F-4D97-AF65-F5344CB8AC3E}">
        <p14:creationId xmlns:p14="http://schemas.microsoft.com/office/powerpoint/2010/main" val="38234209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60898" y="476672"/>
            <a:ext cx="7668280" cy="707886"/>
          </a:xfrm>
          <a:prstGeom prst="rect">
            <a:avLst/>
          </a:prstGeom>
          <a:noFill/>
        </p:spPr>
        <p:txBody>
          <a:bodyPr wrap="square" rtlCol="0">
            <a:spAutoFit/>
          </a:bodyPr>
          <a:lstStyle/>
          <a:p>
            <a:r>
              <a:rPr lang="et-EE" sz="2000" b="1" dirty="0" smtClean="0"/>
              <a:t>The experiments involved 7 iEAP materials, significantly different</a:t>
            </a:r>
            <a:br>
              <a:rPr lang="et-EE" sz="2000" b="1" dirty="0" smtClean="0"/>
            </a:br>
            <a:r>
              <a:rPr lang="et-EE" sz="2000" b="1" dirty="0" smtClean="0"/>
              <a:t>by means of the materials of electrodes, membranes, and electrolyte.</a:t>
            </a:r>
          </a:p>
        </p:txBody>
      </p:sp>
      <p:graphicFrame>
        <p:nvGraphicFramePr>
          <p:cNvPr id="8" name="Table 7"/>
          <p:cNvGraphicFramePr>
            <a:graphicFrameLocks noGrp="1"/>
          </p:cNvGraphicFramePr>
          <p:nvPr>
            <p:extLst>
              <p:ext uri="{D42A27DB-BD31-4B8C-83A1-F6EECF244321}">
                <p14:modId xmlns:p14="http://schemas.microsoft.com/office/powerpoint/2010/main" val="2313200213"/>
              </p:ext>
            </p:extLst>
          </p:nvPr>
        </p:nvGraphicFramePr>
        <p:xfrm>
          <a:off x="360898" y="2060848"/>
          <a:ext cx="7992888" cy="2194560"/>
        </p:xfrm>
        <a:graphic>
          <a:graphicData uri="http://schemas.openxmlformats.org/drawingml/2006/table">
            <a:tbl>
              <a:tblPr firstRow="1" firstCol="1" bandRow="1">
                <a:tableStyleId>{793D81CF-94F2-401A-BA57-92F5A7B2D0C5}</a:tableStyleId>
              </a:tblPr>
              <a:tblGrid>
                <a:gridCol w="251456"/>
                <a:gridCol w="3311574"/>
                <a:gridCol w="1224136"/>
                <a:gridCol w="1296144"/>
                <a:gridCol w="1909578"/>
              </a:tblGrid>
              <a:tr h="225025">
                <a:tc>
                  <a:txBody>
                    <a:bodyPr/>
                    <a:lstStyle/>
                    <a:p>
                      <a:pPr algn="just">
                        <a:spcAft>
                          <a:spcPts val="0"/>
                        </a:spcAft>
                      </a:pP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smtClean="0">
                          <a:effectLst/>
                        </a:rPr>
                        <a:t>Provided By</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Membrane</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Electrodes</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Electrolyte</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A</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dirty="0" smtClean="0">
                          <a:effectLst/>
                        </a:rPr>
                        <a:t>University of Tartu, Estonia</a:t>
                      </a:r>
                      <a:endParaRPr lang="et-EE" sz="16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Nafion</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a:effectLst/>
                        </a:rPr>
                        <a:t>CDC+gold</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a:effectLst/>
                        </a:rPr>
                        <a:t>Emi-TF</a:t>
                      </a:r>
                      <a:endParaRPr lang="et-EE" sz="1800" b="1">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B</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dirty="0" smtClean="0">
                          <a:effectLst/>
                        </a:rPr>
                        <a:t>University of Tartu, Estonia</a:t>
                      </a:r>
                      <a:endParaRPr lang="et-EE" sz="16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PVDF(HFP)</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CDC</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EMIBF4</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C</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b="0" i="0" u="none" strike="noStrike" kern="1200" baseline="0" dirty="0" smtClean="0">
                          <a:solidFill>
                            <a:schemeClr val="dk1"/>
                          </a:solidFill>
                          <a:latin typeface="+mn-lt"/>
                          <a:ea typeface="+mn-ea"/>
                          <a:cs typeface="+mn-cs"/>
                        </a:rPr>
                        <a:t>AIST, Japan</a:t>
                      </a:r>
                      <a:endParaRPr lang="et-EE" sz="1600" b="1" i="0"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PVDF(HFP)</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CNT</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smtClean="0">
                          <a:effectLst/>
                        </a:rPr>
                        <a:t>EMIBF4</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dirty="0">
                          <a:effectLst/>
                        </a:rPr>
                        <a:t>D</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600" b="0" i="0" u="none" strike="noStrike" kern="1200" baseline="0" dirty="0" smtClean="0">
                          <a:solidFill>
                            <a:schemeClr val="dk1"/>
                          </a:solidFill>
                          <a:latin typeface="+mn-lt"/>
                          <a:ea typeface="+mn-ea"/>
                          <a:cs typeface="+mn-cs"/>
                        </a:rPr>
                        <a:t>University of Nevada, USA</a:t>
                      </a:r>
                      <a:endParaRPr lang="et-EE" sz="16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Nafion</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Pd+Pt</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Water+Na</a:t>
                      </a:r>
                      <a:r>
                        <a:rPr lang="et-EE" sz="1800" baseline="30000" dirty="0">
                          <a:effectLst/>
                        </a:rPr>
                        <a:t>+</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E</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b="0" i="0" u="none" strike="noStrike" kern="1200" baseline="0" dirty="0" smtClean="0">
                          <a:solidFill>
                            <a:schemeClr val="dk1"/>
                          </a:solidFill>
                          <a:latin typeface="+mn-lt"/>
                          <a:ea typeface="+mn-ea"/>
                          <a:cs typeface="+mn-cs"/>
                        </a:rPr>
                        <a:t>Université de Cergy-Pontoise, France</a:t>
                      </a:r>
                      <a:endParaRPr lang="et-EE" sz="1600" b="0" i="0"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PVDF(HFP)</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Ppy</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EMITFSI</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F</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b="0" dirty="0" smtClean="0">
                          <a:effectLst/>
                          <a:latin typeface="+mn-lt"/>
                          <a:ea typeface="+mn-ea"/>
                          <a:cs typeface="+mn-cs"/>
                        </a:rPr>
                        <a:t>University</a:t>
                      </a:r>
                      <a:r>
                        <a:rPr lang="et-EE" sz="1600" b="0" baseline="0" dirty="0" smtClean="0">
                          <a:effectLst/>
                          <a:latin typeface="+mn-lt"/>
                          <a:ea typeface="+mn-ea"/>
                          <a:cs typeface="+mn-cs"/>
                        </a:rPr>
                        <a:t> of Wollogong, Australia</a:t>
                      </a:r>
                      <a:endParaRPr lang="et-EE" sz="16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PVDF(HFP)</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Au+Ppy</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PC+LiTFSI (0.1M)</a:t>
                      </a:r>
                      <a:endParaRPr lang="et-EE" sz="1800" b="1" dirty="0">
                        <a:effectLst/>
                        <a:latin typeface="Times New Roman"/>
                        <a:ea typeface="Calibri"/>
                        <a:cs typeface="Times New Roman"/>
                      </a:endParaRPr>
                    </a:p>
                  </a:txBody>
                  <a:tcPr marL="68580" marR="68580" marT="0" marB="0"/>
                </a:tc>
              </a:tr>
              <a:tr h="225025">
                <a:tc>
                  <a:txBody>
                    <a:bodyPr/>
                    <a:lstStyle/>
                    <a:p>
                      <a:pPr algn="just">
                        <a:spcAft>
                          <a:spcPts val="0"/>
                        </a:spcAft>
                      </a:pPr>
                      <a:r>
                        <a:rPr lang="et-EE" sz="1800">
                          <a:effectLst/>
                        </a:rPr>
                        <a:t>G</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600" dirty="0" smtClean="0">
                          <a:effectLst/>
                        </a:rPr>
                        <a:t>University of Tartu, Estonia</a:t>
                      </a:r>
                      <a:endParaRPr lang="et-EE" sz="1600" b="1" dirty="0">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PVDF(HFP)</a:t>
                      </a:r>
                      <a:endParaRPr lang="et-EE" sz="1800" b="1" dirty="0">
                        <a:effectLst/>
                        <a:latin typeface="Times New Roman"/>
                        <a:ea typeface="Calibri"/>
                        <a:cs typeface="Times New Roman"/>
                      </a:endParaRPr>
                    </a:p>
                  </a:txBody>
                  <a:tcPr marL="68580" marR="68580" marT="0" marB="0"/>
                </a:tc>
                <a:tc>
                  <a:txBody>
                    <a:bodyPr/>
                    <a:lstStyle/>
                    <a:p>
                      <a:pPr algn="just">
                        <a:spcAft>
                          <a:spcPts val="0"/>
                        </a:spcAft>
                      </a:pPr>
                      <a:r>
                        <a:rPr lang="et-EE" sz="1800">
                          <a:effectLst/>
                        </a:rPr>
                        <a:t>Ppy</a:t>
                      </a:r>
                      <a:endParaRPr lang="et-EE" sz="1800" b="1">
                        <a:effectLst/>
                        <a:latin typeface="Times New Roman"/>
                        <a:ea typeface="Calibri"/>
                        <a:cs typeface="Times New Roman"/>
                      </a:endParaRPr>
                    </a:p>
                  </a:txBody>
                  <a:tcPr marL="68580" marR="68580" marT="0" marB="0"/>
                </a:tc>
                <a:tc>
                  <a:txBody>
                    <a:bodyPr/>
                    <a:lstStyle/>
                    <a:p>
                      <a:pPr algn="just">
                        <a:spcAft>
                          <a:spcPts val="0"/>
                        </a:spcAft>
                      </a:pPr>
                      <a:r>
                        <a:rPr lang="et-EE" sz="1800" dirty="0">
                          <a:effectLst/>
                        </a:rPr>
                        <a:t>PC+LiTFSI (1.0M)</a:t>
                      </a:r>
                      <a:endParaRPr lang="et-EE" sz="1800" b="1" dirty="0">
                        <a:effectLst/>
                        <a:latin typeface="Times New Roman"/>
                        <a:ea typeface="Calibri"/>
                        <a:cs typeface="Times New Roman"/>
                      </a:endParaRPr>
                    </a:p>
                  </a:txBody>
                  <a:tcPr marL="68580" marR="68580" marT="0" marB="0"/>
                </a:tc>
              </a:tr>
            </a:tbl>
          </a:graphicData>
        </a:graphic>
      </p:graphicFrame>
      <p:sp>
        <p:nvSpPr>
          <p:cNvPr id="2" name="TextBox 1"/>
          <p:cNvSpPr txBox="1"/>
          <p:nvPr/>
        </p:nvSpPr>
        <p:spPr>
          <a:xfrm>
            <a:off x="351026" y="4725144"/>
            <a:ext cx="2708806" cy="1277273"/>
          </a:xfrm>
          <a:prstGeom prst="rect">
            <a:avLst/>
          </a:prstGeom>
          <a:noFill/>
        </p:spPr>
        <p:txBody>
          <a:bodyPr wrap="square" rtlCol="0">
            <a:spAutoFit/>
          </a:bodyPr>
          <a:lstStyle/>
          <a:p>
            <a:r>
              <a:rPr lang="et-EE" sz="1100" b="1" dirty="0" smtClean="0"/>
              <a:t>A: doi:10.1088/0964-1726/18/9/095028</a:t>
            </a:r>
          </a:p>
          <a:p>
            <a:r>
              <a:rPr lang="et-EE" sz="1100" b="1" dirty="0" smtClean="0"/>
              <a:t>B: doi:10.1016/j.carbon.2011.03.034</a:t>
            </a:r>
          </a:p>
          <a:p>
            <a:r>
              <a:rPr lang="et-EE" sz="1100" b="1" dirty="0" smtClean="0"/>
              <a:t>C: </a:t>
            </a:r>
            <a:r>
              <a:rPr lang="et-EE" sz="1100" b="1" dirty="0"/>
              <a:t>doi:10.1016/j.electacta.2008.02.113</a:t>
            </a:r>
            <a:endParaRPr lang="et-EE" sz="1100" b="1" dirty="0" smtClean="0"/>
          </a:p>
          <a:p>
            <a:r>
              <a:rPr lang="et-EE" sz="1100" b="1" dirty="0" smtClean="0"/>
              <a:t>D: doi:10.1088/0964-1726/17/3/035011</a:t>
            </a:r>
          </a:p>
          <a:p>
            <a:r>
              <a:rPr lang="et-EE" sz="1100" b="1" dirty="0" smtClean="0"/>
              <a:t>E: doi:10.1016/j.synthmet.2003.10.005</a:t>
            </a:r>
          </a:p>
          <a:p>
            <a:r>
              <a:rPr lang="et-EE" sz="1100" b="1" dirty="0" smtClean="0"/>
              <a:t>F:  doi:10.1016/j.synthmet.2006.06.022</a:t>
            </a:r>
          </a:p>
          <a:p>
            <a:r>
              <a:rPr lang="et-EE" sz="1100" b="1" dirty="0" smtClean="0"/>
              <a:t>G: doi:10.1016/j.snb.2012.01.075</a:t>
            </a:r>
            <a:endParaRPr lang="et-EE" sz="1100" b="1" dirty="0"/>
          </a:p>
        </p:txBody>
      </p:sp>
    </p:spTree>
    <p:extLst>
      <p:ext uri="{BB962C8B-B14F-4D97-AF65-F5344CB8AC3E}">
        <p14:creationId xmlns:p14="http://schemas.microsoft.com/office/powerpoint/2010/main" val="34568439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692696"/>
            <a:ext cx="652462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059832" y="220476"/>
            <a:ext cx="3600400" cy="400110"/>
          </a:xfrm>
          <a:prstGeom prst="rect">
            <a:avLst/>
          </a:prstGeom>
          <a:noFill/>
        </p:spPr>
        <p:txBody>
          <a:bodyPr wrap="square" rtlCol="0">
            <a:spAutoFit/>
          </a:bodyPr>
          <a:lstStyle/>
          <a:p>
            <a:pPr algn="ctr"/>
            <a:r>
              <a:rPr lang="et-EE" sz="2000" b="1" dirty="0" smtClean="0"/>
              <a:t>Post-mortal respawn</a:t>
            </a:r>
            <a:endParaRPr lang="et-EE" sz="2000" b="1" dirty="0"/>
          </a:p>
        </p:txBody>
      </p:sp>
    </p:spTree>
    <p:extLst>
      <p:ext uri="{BB962C8B-B14F-4D97-AF65-F5344CB8AC3E}">
        <p14:creationId xmlns:p14="http://schemas.microsoft.com/office/powerpoint/2010/main" val="30091248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val="0"/>
              </a:ext>
            </a:extLst>
          </a:blip>
          <a:stretch>
            <a:fillRect/>
          </a:stretch>
        </p:blipFill>
        <p:spPr>
          <a:xfrm>
            <a:off x="467544" y="1842127"/>
            <a:ext cx="3888432" cy="3744416"/>
          </a:xfrm>
          <a:prstGeom prst="rect">
            <a:avLst/>
          </a:prstGeom>
        </p:spPr>
      </p:pic>
      <p:pic>
        <p:nvPicPr>
          <p:cNvPr id="3" name="Picture 2"/>
          <p:cNvPicPr/>
          <p:nvPr/>
        </p:nvPicPr>
        <p:blipFill>
          <a:blip r:embed="rId4" cstate="print">
            <a:extLst>
              <a:ext uri="{28A0092B-C50C-407E-A947-70E740481C1C}">
                <a14:useLocalDpi xmlns:a14="http://schemas.microsoft.com/office/drawing/2010/main" val="0"/>
              </a:ext>
            </a:extLst>
          </a:blip>
          <a:stretch>
            <a:fillRect/>
          </a:stretch>
        </p:blipFill>
        <p:spPr>
          <a:xfrm>
            <a:off x="4580574" y="2299237"/>
            <a:ext cx="4244340" cy="2830195"/>
          </a:xfrm>
          <a:prstGeom prst="rect">
            <a:avLst/>
          </a:prstGeom>
        </p:spPr>
      </p:pic>
    </p:spTree>
    <p:extLst>
      <p:ext uri="{BB962C8B-B14F-4D97-AF65-F5344CB8AC3E}">
        <p14:creationId xmlns:p14="http://schemas.microsoft.com/office/powerpoint/2010/main" val="22566095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949" y="867245"/>
            <a:ext cx="2782876" cy="2707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878655"/>
            <a:ext cx="2847449" cy="2622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29246" y="1063851"/>
            <a:ext cx="998538" cy="400110"/>
          </a:xfrm>
          <a:prstGeom prst="rect">
            <a:avLst/>
          </a:prstGeom>
          <a:solidFill>
            <a:schemeClr val="bg1"/>
          </a:solidFill>
          <a:ln w="12700">
            <a:solidFill>
              <a:srgbClr val="F2F80E"/>
            </a:solidFill>
          </a:ln>
        </p:spPr>
        <p:txBody>
          <a:bodyPr wrap="square" rtlCol="0">
            <a:spAutoFit/>
          </a:bodyPr>
          <a:lstStyle/>
          <a:p>
            <a:r>
              <a:rPr lang="et-EE" sz="2000" b="1" dirty="0" smtClean="0"/>
              <a:t>NONE</a:t>
            </a:r>
            <a:endParaRPr lang="et-EE" sz="2000" b="1" dirty="0"/>
          </a:p>
        </p:txBody>
      </p:sp>
      <p:sp>
        <p:nvSpPr>
          <p:cNvPr id="5" name="TextBox 4"/>
          <p:cNvSpPr txBox="1"/>
          <p:nvPr/>
        </p:nvSpPr>
        <p:spPr>
          <a:xfrm>
            <a:off x="4788024" y="1089537"/>
            <a:ext cx="998538" cy="400110"/>
          </a:xfrm>
          <a:prstGeom prst="rect">
            <a:avLst/>
          </a:prstGeom>
          <a:solidFill>
            <a:schemeClr val="bg1"/>
          </a:solidFill>
          <a:ln w="12700">
            <a:solidFill>
              <a:srgbClr val="F2F80E"/>
            </a:solidFill>
          </a:ln>
        </p:spPr>
        <p:txBody>
          <a:bodyPr wrap="square" rtlCol="0">
            <a:spAutoFit/>
          </a:bodyPr>
          <a:lstStyle/>
          <a:p>
            <a:r>
              <a:rPr lang="et-EE" sz="2000" b="1" dirty="0" smtClean="0"/>
              <a:t>UV</a:t>
            </a:r>
            <a:endParaRPr lang="et-EE" sz="2000" b="1" dirty="0"/>
          </a:p>
        </p:txBody>
      </p:sp>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5412" y="845913"/>
            <a:ext cx="2945459" cy="2723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604306" y="1080780"/>
            <a:ext cx="1152128" cy="400110"/>
          </a:xfrm>
          <a:prstGeom prst="rect">
            <a:avLst/>
          </a:prstGeom>
          <a:solidFill>
            <a:schemeClr val="bg1"/>
          </a:solidFill>
          <a:ln w="12700">
            <a:solidFill>
              <a:srgbClr val="F2F80E"/>
            </a:solidFill>
          </a:ln>
        </p:spPr>
        <p:txBody>
          <a:bodyPr wrap="square" rtlCol="0">
            <a:spAutoFit/>
          </a:bodyPr>
          <a:lstStyle/>
          <a:p>
            <a:r>
              <a:rPr lang="et-EE" sz="2000" b="1" dirty="0" smtClean="0"/>
              <a:t>Gamma</a:t>
            </a:r>
            <a:endParaRPr lang="et-EE" sz="2000" b="1" dirty="0"/>
          </a:p>
        </p:txBody>
      </p:sp>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057" y="3717033"/>
            <a:ext cx="2857486" cy="26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624800" y="3861048"/>
            <a:ext cx="1152128" cy="400110"/>
          </a:xfrm>
          <a:prstGeom prst="rect">
            <a:avLst/>
          </a:prstGeom>
          <a:solidFill>
            <a:schemeClr val="bg1"/>
          </a:solidFill>
          <a:ln w="12700">
            <a:solidFill>
              <a:srgbClr val="F2F80E"/>
            </a:solidFill>
          </a:ln>
        </p:spPr>
        <p:txBody>
          <a:bodyPr wrap="square" rtlCol="0">
            <a:spAutoFit/>
          </a:bodyPr>
          <a:lstStyle/>
          <a:p>
            <a:r>
              <a:rPr lang="et-EE" sz="2000" b="1" dirty="0" smtClean="0"/>
              <a:t>77K</a:t>
            </a:r>
            <a:endParaRPr lang="et-EE" sz="2000" b="1" dirty="0"/>
          </a:p>
        </p:txBody>
      </p:sp>
      <p:pic>
        <p:nvPicPr>
          <p:cNvPr id="410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2758" y="3717034"/>
            <a:ext cx="2846169" cy="26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4555842" y="3864471"/>
            <a:ext cx="1152128" cy="400110"/>
          </a:xfrm>
          <a:prstGeom prst="rect">
            <a:avLst/>
          </a:prstGeom>
          <a:solidFill>
            <a:schemeClr val="bg1"/>
          </a:solidFill>
          <a:ln w="12700">
            <a:solidFill>
              <a:srgbClr val="F2F80E"/>
            </a:solidFill>
          </a:ln>
        </p:spPr>
        <p:txBody>
          <a:bodyPr wrap="square" rtlCol="0">
            <a:spAutoFit/>
          </a:bodyPr>
          <a:lstStyle/>
          <a:p>
            <a:r>
              <a:rPr lang="et-EE" sz="2000" b="1" dirty="0" smtClean="0"/>
              <a:t>X-Ray</a:t>
            </a:r>
            <a:endParaRPr lang="et-EE" sz="2000" b="1" dirty="0"/>
          </a:p>
        </p:txBody>
      </p:sp>
      <p:pic>
        <p:nvPicPr>
          <p:cNvPr id="4105"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85428" y="3717033"/>
            <a:ext cx="2846169" cy="26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7500500" y="3864471"/>
            <a:ext cx="1152128" cy="400110"/>
          </a:xfrm>
          <a:prstGeom prst="rect">
            <a:avLst/>
          </a:prstGeom>
          <a:solidFill>
            <a:schemeClr val="bg1"/>
          </a:solidFill>
          <a:ln w="12700">
            <a:solidFill>
              <a:srgbClr val="F2F80E"/>
            </a:solidFill>
          </a:ln>
        </p:spPr>
        <p:txBody>
          <a:bodyPr wrap="square" rtlCol="0">
            <a:spAutoFit/>
          </a:bodyPr>
          <a:lstStyle/>
          <a:p>
            <a:r>
              <a:rPr lang="et-EE" sz="2000" b="1" dirty="0" smtClean="0"/>
              <a:t>Vacuum</a:t>
            </a:r>
            <a:endParaRPr lang="et-EE" sz="2000" b="1" dirty="0"/>
          </a:p>
        </p:txBody>
      </p:sp>
      <p:sp>
        <p:nvSpPr>
          <p:cNvPr id="3" name="TextBox 2"/>
          <p:cNvSpPr txBox="1"/>
          <p:nvPr/>
        </p:nvSpPr>
        <p:spPr>
          <a:xfrm>
            <a:off x="2776928" y="312887"/>
            <a:ext cx="2880320" cy="400110"/>
          </a:xfrm>
          <a:prstGeom prst="rect">
            <a:avLst/>
          </a:prstGeom>
          <a:noFill/>
        </p:spPr>
        <p:txBody>
          <a:bodyPr wrap="square" rtlCol="0">
            <a:spAutoFit/>
          </a:bodyPr>
          <a:lstStyle/>
          <a:p>
            <a:pPr algn="ctr"/>
            <a:r>
              <a:rPr lang="et-EE" sz="2000" b="1" dirty="0" smtClean="0"/>
              <a:t>Radiation results</a:t>
            </a:r>
            <a:endParaRPr lang="et-EE" sz="2000" b="1" dirty="0"/>
          </a:p>
        </p:txBody>
      </p:sp>
    </p:spTree>
    <p:extLst>
      <p:ext uri="{BB962C8B-B14F-4D97-AF65-F5344CB8AC3E}">
        <p14:creationId xmlns:p14="http://schemas.microsoft.com/office/powerpoint/2010/main" val="17463069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5041" y="614073"/>
            <a:ext cx="652462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3062" y="3618128"/>
            <a:ext cx="6566604" cy="2893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25010" y="184666"/>
            <a:ext cx="5904656" cy="400110"/>
          </a:xfrm>
          <a:prstGeom prst="rect">
            <a:avLst/>
          </a:prstGeom>
          <a:noFill/>
        </p:spPr>
        <p:txBody>
          <a:bodyPr wrap="square" rtlCol="0">
            <a:spAutoFit/>
          </a:bodyPr>
          <a:lstStyle/>
          <a:p>
            <a:pPr algn="ctr"/>
            <a:r>
              <a:rPr lang="et-EE" sz="2000" b="1" dirty="0" smtClean="0"/>
              <a:t>Mis lihas see on</a:t>
            </a:r>
            <a:endParaRPr lang="et-EE" sz="2000" b="1" dirty="0"/>
          </a:p>
        </p:txBody>
      </p:sp>
    </p:spTree>
    <p:extLst>
      <p:ext uri="{BB962C8B-B14F-4D97-AF65-F5344CB8AC3E}">
        <p14:creationId xmlns:p14="http://schemas.microsoft.com/office/powerpoint/2010/main" val="28581432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6928" y="312887"/>
            <a:ext cx="2880320" cy="400110"/>
          </a:xfrm>
          <a:prstGeom prst="rect">
            <a:avLst/>
          </a:prstGeom>
          <a:noFill/>
        </p:spPr>
        <p:txBody>
          <a:bodyPr wrap="square" rtlCol="0">
            <a:spAutoFit/>
          </a:bodyPr>
          <a:lstStyle/>
          <a:p>
            <a:pPr algn="ctr"/>
            <a:r>
              <a:rPr lang="et-EE" sz="2000" b="1" dirty="0" smtClean="0"/>
              <a:t>Conclusions</a:t>
            </a:r>
            <a:endParaRPr lang="et-EE" sz="2000" b="1" dirty="0"/>
          </a:p>
        </p:txBody>
      </p:sp>
      <p:sp>
        <p:nvSpPr>
          <p:cNvPr id="3" name="TextBox 2"/>
          <p:cNvSpPr txBox="1"/>
          <p:nvPr/>
        </p:nvSpPr>
        <p:spPr>
          <a:xfrm>
            <a:off x="323528" y="908720"/>
            <a:ext cx="8424936" cy="1908215"/>
          </a:xfrm>
          <a:prstGeom prst="rect">
            <a:avLst/>
          </a:prstGeom>
          <a:noFill/>
        </p:spPr>
        <p:txBody>
          <a:bodyPr wrap="square" rtlCol="0">
            <a:spAutoFit/>
          </a:bodyPr>
          <a:lstStyle/>
          <a:p>
            <a:pPr marL="285750" indent="-285750">
              <a:buFont typeface="Arial" pitchFamily="34" charset="0"/>
              <a:buChar char="•"/>
            </a:pPr>
            <a:r>
              <a:rPr lang="et-EE" sz="2000" b="1" dirty="0" smtClean="0"/>
              <a:t>None of the tested radiations/levels do not destruct completely any of the tested iEAP materials</a:t>
            </a:r>
          </a:p>
          <a:p>
            <a:pPr marL="285750" indent="-285750">
              <a:buFont typeface="Arial" pitchFamily="34" charset="0"/>
              <a:buChar char="•"/>
            </a:pPr>
            <a:r>
              <a:rPr lang="et-EE" sz="2000" b="1" dirty="0" smtClean="0"/>
              <a:t>The most harmful is UV radiation</a:t>
            </a:r>
          </a:p>
          <a:p>
            <a:pPr marL="285750" indent="-285750">
              <a:buFont typeface="Arial" pitchFamily="34" charset="0"/>
              <a:buChar char="•"/>
            </a:pPr>
            <a:r>
              <a:rPr lang="et-EE" sz="2000" b="1" dirty="0" smtClean="0"/>
              <a:t>Degradation depends on time and performed cycles</a:t>
            </a:r>
          </a:p>
          <a:p>
            <a:pPr marL="285750" indent="-285750">
              <a:buFont typeface="Arial" pitchFamily="34" charset="0"/>
              <a:buChar char="•"/>
            </a:pPr>
            <a:endParaRPr lang="et-EE" sz="2000" b="1" dirty="0" smtClean="0"/>
          </a:p>
          <a:p>
            <a:endParaRPr lang="et-EE" dirty="0"/>
          </a:p>
        </p:txBody>
      </p:sp>
    </p:spTree>
    <p:extLst>
      <p:ext uri="{BB962C8B-B14F-4D97-AF65-F5344CB8AC3E}">
        <p14:creationId xmlns:p14="http://schemas.microsoft.com/office/powerpoint/2010/main" val="18171711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51820" y="796642"/>
            <a:ext cx="2880320" cy="400110"/>
          </a:xfrm>
          <a:prstGeom prst="rect">
            <a:avLst/>
          </a:prstGeom>
          <a:noFill/>
        </p:spPr>
        <p:txBody>
          <a:bodyPr wrap="square" rtlCol="0">
            <a:spAutoFit/>
          </a:bodyPr>
          <a:lstStyle/>
          <a:p>
            <a:pPr algn="ctr"/>
            <a:r>
              <a:rPr lang="et-EE" sz="2000" b="1" dirty="0" smtClean="0"/>
              <a:t>Speculations</a:t>
            </a:r>
            <a:endParaRPr lang="et-EE" sz="2000" b="1" dirty="0"/>
          </a:p>
        </p:txBody>
      </p:sp>
      <p:sp>
        <p:nvSpPr>
          <p:cNvPr id="3" name="TextBox 2"/>
          <p:cNvSpPr txBox="1"/>
          <p:nvPr/>
        </p:nvSpPr>
        <p:spPr>
          <a:xfrm>
            <a:off x="359371" y="1412776"/>
            <a:ext cx="8424936" cy="2554545"/>
          </a:xfrm>
          <a:prstGeom prst="rect">
            <a:avLst/>
          </a:prstGeom>
          <a:noFill/>
        </p:spPr>
        <p:txBody>
          <a:bodyPr wrap="square" rtlCol="0">
            <a:spAutoFit/>
          </a:bodyPr>
          <a:lstStyle/>
          <a:p>
            <a:pPr marL="285750" indent="-285750">
              <a:buFont typeface="Arial" pitchFamily="34" charset="0"/>
              <a:buChar char="•"/>
            </a:pPr>
            <a:r>
              <a:rPr lang="et-EE" sz="2000" b="1" dirty="0" smtClean="0"/>
              <a:t>Degradation and lifetime of the iEAP materials depend on</a:t>
            </a:r>
          </a:p>
          <a:p>
            <a:pPr marL="742950" lvl="1" indent="-285750">
              <a:buFont typeface="Arial" pitchFamily="34" charset="0"/>
              <a:buChar char="•"/>
            </a:pPr>
            <a:r>
              <a:rPr lang="et-EE" sz="2000" b="1" dirty="0" smtClean="0"/>
              <a:t>Applied </a:t>
            </a:r>
            <a:r>
              <a:rPr lang="et-EE" sz="2000" b="1" dirty="0" smtClean="0"/>
              <a:t>voltage amplitude</a:t>
            </a:r>
            <a:endParaRPr lang="et-EE" sz="2000" b="1" dirty="0" smtClean="0"/>
          </a:p>
          <a:p>
            <a:pPr marL="742950" lvl="1" indent="-285750">
              <a:buFont typeface="Arial" pitchFamily="34" charset="0"/>
              <a:buChar char="•"/>
            </a:pPr>
            <a:r>
              <a:rPr lang="et-EE" sz="2000" b="1" dirty="0" smtClean="0"/>
              <a:t>Storage conditions</a:t>
            </a:r>
          </a:p>
          <a:p>
            <a:pPr marL="742950" lvl="1" indent="-285750">
              <a:buFont typeface="Arial" pitchFamily="34" charset="0"/>
              <a:buChar char="•"/>
            </a:pPr>
            <a:r>
              <a:rPr lang="et-EE" sz="2000" b="1" dirty="0" smtClean="0"/>
              <a:t>Utilization regime (signal shape, frequencies, delays, etc.)</a:t>
            </a:r>
          </a:p>
          <a:p>
            <a:pPr marL="285750" indent="-285750">
              <a:buFont typeface="Arial" pitchFamily="34" charset="0"/>
              <a:buChar char="•"/>
            </a:pPr>
            <a:r>
              <a:rPr lang="et-EE" sz="2000" b="1" dirty="0" smtClean="0"/>
              <a:t>Time-dependent degradation process starts with the first use</a:t>
            </a:r>
          </a:p>
          <a:p>
            <a:pPr marL="285750" indent="-285750">
              <a:buFont typeface="Arial" pitchFamily="34" charset="0"/>
              <a:buChar char="•"/>
            </a:pPr>
            <a:r>
              <a:rPr lang="et-EE" sz="2000" b="1" dirty="0" smtClean="0"/>
              <a:t>Vacuum improves the performance of dry IL-containing iEAP materials</a:t>
            </a:r>
          </a:p>
          <a:p>
            <a:pPr marL="285750" indent="-285750">
              <a:buFont typeface="Arial" pitchFamily="34" charset="0"/>
              <a:buChar char="•"/>
            </a:pPr>
            <a:r>
              <a:rPr lang="et-EE" sz="2000" b="1" dirty="0" smtClean="0"/>
              <a:t>Difficult to fabricate exactly similar samples </a:t>
            </a:r>
          </a:p>
          <a:p>
            <a:pPr marL="285750" indent="-285750">
              <a:buFont typeface="Arial" pitchFamily="34" charset="0"/>
              <a:buChar char="•"/>
            </a:pPr>
            <a:r>
              <a:rPr lang="et-EE" sz="2000" b="1" dirty="0"/>
              <a:t>e</a:t>
            </a:r>
            <a:r>
              <a:rPr lang="et-EE" sz="2000" b="1" dirty="0" smtClean="0"/>
              <a:t>tc...</a:t>
            </a:r>
          </a:p>
        </p:txBody>
      </p:sp>
      <p:sp>
        <p:nvSpPr>
          <p:cNvPr id="4" name="TextBox 3"/>
          <p:cNvSpPr txBox="1"/>
          <p:nvPr/>
        </p:nvSpPr>
        <p:spPr>
          <a:xfrm>
            <a:off x="401266" y="4509120"/>
            <a:ext cx="6552728" cy="400110"/>
          </a:xfrm>
          <a:prstGeom prst="rect">
            <a:avLst/>
          </a:prstGeom>
          <a:noFill/>
        </p:spPr>
        <p:txBody>
          <a:bodyPr wrap="square" rtlCol="0">
            <a:spAutoFit/>
          </a:bodyPr>
          <a:lstStyle/>
          <a:p>
            <a:r>
              <a:rPr lang="et-EE" sz="2000" b="1" dirty="0" smtClean="0"/>
              <a:t>Demand on standardized procedure</a:t>
            </a:r>
            <a:endParaRPr lang="et-EE" sz="2000" b="1" dirty="0"/>
          </a:p>
        </p:txBody>
      </p:sp>
      <p:sp>
        <p:nvSpPr>
          <p:cNvPr id="5" name="TextBox 4"/>
          <p:cNvSpPr txBox="1"/>
          <p:nvPr/>
        </p:nvSpPr>
        <p:spPr>
          <a:xfrm>
            <a:off x="827584" y="220578"/>
            <a:ext cx="7128792" cy="400110"/>
          </a:xfrm>
          <a:prstGeom prst="rect">
            <a:avLst/>
          </a:prstGeom>
          <a:noFill/>
        </p:spPr>
        <p:txBody>
          <a:bodyPr wrap="square" rtlCol="0">
            <a:spAutoFit/>
          </a:bodyPr>
          <a:lstStyle/>
          <a:p>
            <a:pPr algn="ctr"/>
            <a:r>
              <a:rPr lang="et-EE" sz="2000" b="1" dirty="0" smtClean="0"/>
              <a:t>This work produced more questions than answers</a:t>
            </a:r>
            <a:endParaRPr lang="et-EE" sz="2000" b="1" dirty="0"/>
          </a:p>
        </p:txBody>
      </p:sp>
    </p:spTree>
    <p:extLst>
      <p:ext uri="{BB962C8B-B14F-4D97-AF65-F5344CB8AC3E}">
        <p14:creationId xmlns:p14="http://schemas.microsoft.com/office/powerpoint/2010/main" val="41993348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9656" y="764704"/>
            <a:ext cx="8568952" cy="1723549"/>
          </a:xfrm>
          <a:prstGeom prst="rect">
            <a:avLst/>
          </a:prstGeom>
          <a:noFill/>
        </p:spPr>
        <p:txBody>
          <a:bodyPr wrap="square" rtlCol="0">
            <a:spAutoFit/>
          </a:bodyPr>
          <a:lstStyle/>
          <a:p>
            <a:pPr algn="ctr"/>
            <a:r>
              <a:rPr lang="et-EE" sz="2000" b="1" dirty="0" smtClean="0"/>
              <a:t>Project team:</a:t>
            </a:r>
          </a:p>
          <a:p>
            <a:pPr algn="ctr"/>
            <a:endParaRPr lang="et-EE" sz="2000" b="1" dirty="0" smtClean="0"/>
          </a:p>
          <a:p>
            <a:pPr algn="ctr"/>
            <a:r>
              <a:rPr lang="et-EE" sz="3200" b="1" dirty="0" smtClean="0"/>
              <a:t>IMS Lab</a:t>
            </a:r>
            <a:br>
              <a:rPr lang="et-EE" sz="3200" b="1" dirty="0" smtClean="0"/>
            </a:br>
            <a:r>
              <a:rPr lang="et-EE" b="1" dirty="0" smtClean="0"/>
              <a:t>research group in University of Tartu, Institute of Technology</a:t>
            </a:r>
            <a:r>
              <a:rPr lang="et-EE" sz="2000" b="1" dirty="0" smtClean="0"/>
              <a:t/>
            </a:r>
            <a:br>
              <a:rPr lang="et-EE" sz="2000" b="1" dirty="0" smtClean="0"/>
            </a:br>
            <a:r>
              <a:rPr lang="et-EE" sz="1600" b="1" dirty="0"/>
              <a:t>http</a:t>
            </a:r>
            <a:r>
              <a:rPr lang="et-EE" sz="1600" b="1" dirty="0" smtClean="0"/>
              <a:t>://ims.ut.ee</a:t>
            </a:r>
            <a:endParaRPr lang="et-EE" sz="2000" b="1" dirty="0" smtClean="0"/>
          </a:p>
        </p:txBody>
      </p:sp>
      <p:sp>
        <p:nvSpPr>
          <p:cNvPr id="3" name="TextBox 2"/>
          <p:cNvSpPr txBox="1"/>
          <p:nvPr/>
        </p:nvSpPr>
        <p:spPr>
          <a:xfrm>
            <a:off x="611560" y="4100879"/>
            <a:ext cx="7992888" cy="1200329"/>
          </a:xfrm>
          <a:prstGeom prst="rect">
            <a:avLst/>
          </a:prstGeom>
          <a:noFill/>
        </p:spPr>
        <p:txBody>
          <a:bodyPr wrap="square" rtlCol="0">
            <a:spAutoFit/>
          </a:bodyPr>
          <a:lstStyle/>
          <a:p>
            <a:pPr algn="ctr"/>
            <a:r>
              <a:rPr lang="et-EE" b="1" dirty="0" smtClean="0"/>
              <a:t>People:</a:t>
            </a:r>
          </a:p>
          <a:p>
            <a:pPr algn="ctr"/>
            <a:r>
              <a:rPr lang="et-EE" b="1" dirty="0" smtClean="0"/>
              <a:t>Alvo Aabloo, Urmas Johanson, Andres Punning, Tarmo Tamm,</a:t>
            </a:r>
            <a:br>
              <a:rPr lang="et-EE" b="1" dirty="0" smtClean="0"/>
            </a:br>
            <a:r>
              <a:rPr lang="et-EE" b="1" dirty="0" smtClean="0"/>
              <a:t>Karl Kruusamäe, Indrek Must, Pille Rinne, Inga Põldsalu, Veiko Vunder,</a:t>
            </a:r>
            <a:br>
              <a:rPr lang="et-EE" b="1" dirty="0" smtClean="0"/>
            </a:br>
            <a:r>
              <a:rPr lang="et-EE" b="1" dirty="0" smtClean="0"/>
              <a:t>Janno Torop, Rauno Temmer, Friedrich Kaasik, Tõnis Lulla et al.</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7755" y="332656"/>
            <a:ext cx="2116693" cy="1844824"/>
          </a:xfrm>
          <a:prstGeom prst="rect">
            <a:avLst/>
          </a:prstGeom>
        </p:spPr>
      </p:pic>
    </p:spTree>
    <p:extLst>
      <p:ext uri="{BB962C8B-B14F-4D97-AF65-F5344CB8AC3E}">
        <p14:creationId xmlns:p14="http://schemas.microsoft.com/office/powerpoint/2010/main" val="18246894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39752" y="1328986"/>
            <a:ext cx="4248472" cy="400110"/>
          </a:xfrm>
          <a:prstGeom prst="rect">
            <a:avLst/>
          </a:prstGeom>
          <a:noFill/>
        </p:spPr>
        <p:txBody>
          <a:bodyPr wrap="square" rtlCol="0">
            <a:spAutoFit/>
          </a:bodyPr>
          <a:lstStyle/>
          <a:p>
            <a:pPr algn="ctr"/>
            <a:r>
              <a:rPr lang="et-EE" sz="2000" b="1" dirty="0" smtClean="0"/>
              <a:t>This page intentionally left blank</a:t>
            </a:r>
            <a:endParaRPr lang="et-EE" sz="2000" b="1" dirty="0"/>
          </a:p>
        </p:txBody>
      </p:sp>
    </p:spTree>
    <p:extLst>
      <p:ext uri="{BB962C8B-B14F-4D97-AF65-F5344CB8AC3E}">
        <p14:creationId xmlns:p14="http://schemas.microsoft.com/office/powerpoint/2010/main" val="22354828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88640"/>
            <a:ext cx="6515100"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1340768"/>
            <a:ext cx="654367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908720"/>
            <a:ext cx="6534150" cy="569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688" y="581025"/>
            <a:ext cx="6534150" cy="569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14450" y="566738"/>
            <a:ext cx="6515100" cy="572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00674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stretch>
            <a:fillRect/>
          </a:stretch>
        </p:blipFill>
        <p:spPr>
          <a:xfrm>
            <a:off x="5580112" y="4615993"/>
            <a:ext cx="3485695" cy="2185769"/>
          </a:xfrm>
          <a:prstGeom prst="rect">
            <a:avLst/>
          </a:prstGeom>
        </p:spPr>
      </p:pic>
      <p:pic>
        <p:nvPicPr>
          <p:cNvPr id="3" name="Picture 2"/>
          <p:cNvPicPr/>
          <p:nvPr/>
        </p:nvPicPr>
        <p:blipFill>
          <a:blip r:embed="rId4"/>
          <a:stretch>
            <a:fillRect/>
          </a:stretch>
        </p:blipFill>
        <p:spPr>
          <a:xfrm>
            <a:off x="3203848" y="3717032"/>
            <a:ext cx="3928711" cy="2201175"/>
          </a:xfrm>
          <a:prstGeom prst="rect">
            <a:avLst/>
          </a:prstGeom>
          <a:ln>
            <a:solidFill>
              <a:schemeClr val="accent1"/>
            </a:solidFill>
          </a:ln>
          <a:effectLst>
            <a:outerShdw blurRad="50800" dist="38100" dir="2700000" algn="tl" rotWithShape="0">
              <a:prstClr val="black">
                <a:alpha val="40000"/>
              </a:prstClr>
            </a:outerShdw>
          </a:effectLst>
        </p:spPr>
      </p:pic>
      <p:pic>
        <p:nvPicPr>
          <p:cNvPr id="4" name="Picture 3"/>
          <p:cNvPicPr/>
          <p:nvPr/>
        </p:nvPicPr>
        <p:blipFill>
          <a:blip r:embed="rId5"/>
          <a:stretch>
            <a:fillRect/>
          </a:stretch>
        </p:blipFill>
        <p:spPr>
          <a:xfrm>
            <a:off x="-5941168" y="-315416"/>
            <a:ext cx="9532220" cy="6944446"/>
          </a:xfrm>
          <a:prstGeom prst="rect">
            <a:avLst/>
          </a:prstGeom>
        </p:spPr>
      </p:pic>
      <p:sp>
        <p:nvSpPr>
          <p:cNvPr id="5" name="TextBox 4"/>
          <p:cNvSpPr txBox="1"/>
          <p:nvPr/>
        </p:nvSpPr>
        <p:spPr>
          <a:xfrm>
            <a:off x="2388539" y="0"/>
            <a:ext cx="3407547" cy="400110"/>
          </a:xfrm>
          <a:prstGeom prst="rect">
            <a:avLst/>
          </a:prstGeom>
          <a:noFill/>
        </p:spPr>
        <p:txBody>
          <a:bodyPr wrap="square" rtlCol="0">
            <a:spAutoFit/>
          </a:bodyPr>
          <a:lstStyle/>
          <a:p>
            <a:pPr algn="ctr"/>
            <a:r>
              <a:rPr lang="et-EE" sz="2000" b="1" dirty="0" smtClean="0"/>
              <a:t>3 impedances</a:t>
            </a:r>
            <a:endParaRPr lang="et-EE" sz="2000" b="1" dirty="0"/>
          </a:p>
        </p:txBody>
      </p:sp>
      <p:sp>
        <p:nvSpPr>
          <p:cNvPr id="6" name="TextBox 5"/>
          <p:cNvSpPr txBox="1"/>
          <p:nvPr/>
        </p:nvSpPr>
        <p:spPr>
          <a:xfrm>
            <a:off x="2722411" y="6237597"/>
            <a:ext cx="2173625" cy="369332"/>
          </a:xfrm>
          <a:prstGeom prst="rect">
            <a:avLst/>
          </a:prstGeom>
          <a:noFill/>
        </p:spPr>
        <p:txBody>
          <a:bodyPr wrap="square" rtlCol="0">
            <a:spAutoFit/>
          </a:bodyPr>
          <a:lstStyle/>
          <a:p>
            <a:r>
              <a:rPr lang="et-EE" dirty="0" smtClean="0"/>
              <a:t>do not show much</a:t>
            </a:r>
            <a:endParaRPr lang="et-EE" dirty="0"/>
          </a:p>
        </p:txBody>
      </p:sp>
      <p:pic>
        <p:nvPicPr>
          <p:cNvPr id="7"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2743" y="692696"/>
            <a:ext cx="3168351" cy="210893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06489" y="359585"/>
            <a:ext cx="3171469" cy="2120202"/>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Arrow Connector 9"/>
          <p:cNvCxnSpPr/>
          <p:nvPr/>
        </p:nvCxnSpPr>
        <p:spPr>
          <a:xfrm>
            <a:off x="7020272" y="535098"/>
            <a:ext cx="0" cy="1577042"/>
          </a:xfrm>
          <a:prstGeom prst="straightConnector1">
            <a:avLst/>
          </a:prstGeom>
          <a:ln w="381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78942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r>
              <a:rPr lang="et-EE" sz="1600" b="1" dirty="0" smtClean="0"/>
              <a:t>60 identical samples</a:t>
            </a:r>
          </a:p>
          <a:p>
            <a:r>
              <a:rPr lang="et-EE" sz="1600" b="1" dirty="0" smtClean="0"/>
              <a:t>5 x 20mm</a:t>
            </a:r>
            <a:endParaRPr lang="et-EE" sz="1600" b="1" dirty="0"/>
          </a:p>
        </p:txBody>
      </p:sp>
      <p:sp>
        <p:nvSpPr>
          <p:cNvPr id="10" name="TextBox 9"/>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spTree>
    <p:extLst>
      <p:ext uri="{BB962C8B-B14F-4D97-AF65-F5344CB8AC3E}">
        <p14:creationId xmlns:p14="http://schemas.microsoft.com/office/powerpoint/2010/main" val="22184349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04_34_3414742157.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4000" y="1143000"/>
            <a:ext cx="6096000" cy="4572000"/>
          </a:xfrm>
          <a:prstGeom prst="rect">
            <a:avLst/>
          </a:prstGeom>
          <a:ln w="25400">
            <a:solidFill>
              <a:schemeClr val="tx1"/>
            </a:solidFill>
          </a:ln>
        </p:spPr>
      </p:pic>
    </p:spTree>
    <p:extLst>
      <p:ext uri="{BB962C8B-B14F-4D97-AF65-F5344CB8AC3E}">
        <p14:creationId xmlns:p14="http://schemas.microsoft.com/office/powerpoint/2010/main" val="30994538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val="0"/>
              </a:ext>
            </a:extLst>
          </a:blip>
          <a:stretch>
            <a:fillRect/>
          </a:stretch>
        </p:blipFill>
        <p:spPr>
          <a:xfrm>
            <a:off x="2661602" y="2264410"/>
            <a:ext cx="3820795" cy="2329180"/>
          </a:xfrm>
          <a:prstGeom prst="rect">
            <a:avLst/>
          </a:prstGeom>
        </p:spPr>
      </p:pic>
      <p:sp>
        <p:nvSpPr>
          <p:cNvPr id="3" name="TextBox 2"/>
          <p:cNvSpPr txBox="1"/>
          <p:nvPr/>
        </p:nvSpPr>
        <p:spPr>
          <a:xfrm>
            <a:off x="3059832" y="4725144"/>
            <a:ext cx="1728191" cy="369332"/>
          </a:xfrm>
          <a:prstGeom prst="rect">
            <a:avLst/>
          </a:prstGeom>
          <a:noFill/>
        </p:spPr>
        <p:txBody>
          <a:bodyPr wrap="square" rtlCol="0">
            <a:spAutoFit/>
          </a:bodyPr>
          <a:lstStyle/>
          <a:p>
            <a:r>
              <a:rPr lang="et-EE" dirty="0" smtClean="0"/>
              <a:t>Xenon lamp</a:t>
            </a:r>
            <a:endParaRPr lang="et-EE" dirty="0"/>
          </a:p>
        </p:txBody>
      </p:sp>
    </p:spTree>
    <p:extLst>
      <p:ext uri="{BB962C8B-B14F-4D97-AF65-F5344CB8AC3E}">
        <p14:creationId xmlns:p14="http://schemas.microsoft.com/office/powerpoint/2010/main" val="18051473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pPr algn="ctr"/>
            <a:r>
              <a:rPr lang="et-EE" sz="1600" b="1" dirty="0" smtClean="0"/>
              <a:t>60 identical samples</a:t>
            </a:r>
          </a:p>
          <a:p>
            <a:pPr algn="ctr"/>
            <a:r>
              <a:rPr lang="et-EE" sz="1600" b="1" dirty="0" smtClean="0"/>
              <a:t>5 x 20mm</a:t>
            </a:r>
            <a:endParaRPr lang="et-EE" sz="1600" b="1" dirty="0"/>
          </a:p>
        </p:txBody>
      </p:sp>
      <p:sp>
        <p:nvSpPr>
          <p:cNvPr id="29" name="Rectangle 28"/>
          <p:cNvSpPr/>
          <p:nvPr/>
        </p:nvSpPr>
        <p:spPr>
          <a:xfrm>
            <a:off x="2234363" y="210973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6" name="Rectangle 35"/>
          <p:cNvSpPr/>
          <p:nvPr/>
        </p:nvSpPr>
        <p:spPr>
          <a:xfrm>
            <a:off x="2307913" y="218106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7" name="Rectangle 36"/>
          <p:cNvSpPr/>
          <p:nvPr/>
        </p:nvSpPr>
        <p:spPr>
          <a:xfrm>
            <a:off x="2386763" y="2263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8" name="Rectangle 37"/>
          <p:cNvSpPr/>
          <p:nvPr/>
        </p:nvSpPr>
        <p:spPr>
          <a:xfrm>
            <a:off x="2446383" y="232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9" name="Rectangle 38"/>
          <p:cNvSpPr/>
          <p:nvPr/>
        </p:nvSpPr>
        <p:spPr>
          <a:xfrm>
            <a:off x="2506003" y="239708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40" name="Rectangle 39"/>
          <p:cNvSpPr/>
          <p:nvPr/>
        </p:nvSpPr>
        <p:spPr>
          <a:xfrm>
            <a:off x="2591548" y="24642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3" name="TextBox 52"/>
          <p:cNvSpPr txBox="1"/>
          <p:nvPr/>
        </p:nvSpPr>
        <p:spPr>
          <a:xfrm>
            <a:off x="1779075" y="1097162"/>
            <a:ext cx="1944216" cy="584775"/>
          </a:xfrm>
          <a:prstGeom prst="rect">
            <a:avLst/>
          </a:prstGeom>
          <a:noFill/>
        </p:spPr>
        <p:txBody>
          <a:bodyPr wrap="square" rtlCol="0">
            <a:spAutoFit/>
          </a:bodyPr>
          <a:lstStyle/>
          <a:p>
            <a:pPr algn="ctr"/>
            <a:r>
              <a:rPr lang="et-EE" sz="1600" b="1" dirty="0" smtClean="0"/>
              <a:t>Divided into portions ~7-10pcs</a:t>
            </a:r>
            <a:endParaRPr lang="et-EE" sz="1600" b="1" dirty="0"/>
          </a:p>
        </p:txBody>
      </p:sp>
      <p:sp>
        <p:nvSpPr>
          <p:cNvPr id="54" name="Rectangle 53"/>
          <p:cNvSpPr/>
          <p:nvPr/>
        </p:nvSpPr>
        <p:spPr>
          <a:xfrm>
            <a:off x="2234363" y="298464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5" name="Rectangle 54"/>
          <p:cNvSpPr/>
          <p:nvPr/>
        </p:nvSpPr>
        <p:spPr>
          <a:xfrm>
            <a:off x="2307913" y="305597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6" name="Rectangle 55"/>
          <p:cNvSpPr/>
          <p:nvPr/>
        </p:nvSpPr>
        <p:spPr>
          <a:xfrm>
            <a:off x="2386763" y="31386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7" name="Rectangle 56"/>
          <p:cNvSpPr/>
          <p:nvPr/>
        </p:nvSpPr>
        <p:spPr>
          <a:xfrm>
            <a:off x="2446383" y="32042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8" name="Rectangle 57"/>
          <p:cNvSpPr/>
          <p:nvPr/>
        </p:nvSpPr>
        <p:spPr>
          <a:xfrm>
            <a:off x="2506003" y="327199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9" name="Rectangle 58"/>
          <p:cNvSpPr/>
          <p:nvPr/>
        </p:nvSpPr>
        <p:spPr>
          <a:xfrm>
            <a:off x="2591548" y="33392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0" name="Rectangle 59"/>
          <p:cNvSpPr/>
          <p:nvPr/>
        </p:nvSpPr>
        <p:spPr>
          <a:xfrm>
            <a:off x="2234363" y="38763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1" name="Rectangle 60"/>
          <p:cNvSpPr/>
          <p:nvPr/>
        </p:nvSpPr>
        <p:spPr>
          <a:xfrm>
            <a:off x="2307913" y="394763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2" name="Rectangle 61"/>
          <p:cNvSpPr/>
          <p:nvPr/>
        </p:nvSpPr>
        <p:spPr>
          <a:xfrm>
            <a:off x="2386763" y="40303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3" name="Rectangle 62"/>
          <p:cNvSpPr/>
          <p:nvPr/>
        </p:nvSpPr>
        <p:spPr>
          <a:xfrm>
            <a:off x="2446383" y="40959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4" name="Rectangle 63"/>
          <p:cNvSpPr/>
          <p:nvPr/>
        </p:nvSpPr>
        <p:spPr>
          <a:xfrm>
            <a:off x="2506003" y="416365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5" name="Rectangle 64"/>
          <p:cNvSpPr/>
          <p:nvPr/>
        </p:nvSpPr>
        <p:spPr>
          <a:xfrm>
            <a:off x="2591548" y="423085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6" name="Rectangle 65"/>
          <p:cNvSpPr/>
          <p:nvPr/>
        </p:nvSpPr>
        <p:spPr>
          <a:xfrm>
            <a:off x="2262398" y="537389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7" name="Rectangle 66"/>
          <p:cNvSpPr/>
          <p:nvPr/>
        </p:nvSpPr>
        <p:spPr>
          <a:xfrm>
            <a:off x="2335948" y="54452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8" name="Rectangle 67"/>
          <p:cNvSpPr/>
          <p:nvPr/>
        </p:nvSpPr>
        <p:spPr>
          <a:xfrm>
            <a:off x="2414798" y="55278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9" name="Rectangle 68"/>
          <p:cNvSpPr/>
          <p:nvPr/>
        </p:nvSpPr>
        <p:spPr>
          <a:xfrm>
            <a:off x="2474418" y="55934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0" name="Rectangle 69"/>
          <p:cNvSpPr/>
          <p:nvPr/>
        </p:nvSpPr>
        <p:spPr>
          <a:xfrm>
            <a:off x="2534038" y="56612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1" name="Rectangle 70"/>
          <p:cNvSpPr/>
          <p:nvPr/>
        </p:nvSpPr>
        <p:spPr>
          <a:xfrm>
            <a:off x="2619583" y="572845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2" name="TextBox 71"/>
          <p:cNvSpPr txBox="1"/>
          <p:nvPr/>
        </p:nvSpPr>
        <p:spPr>
          <a:xfrm>
            <a:off x="2362621" y="4680121"/>
            <a:ext cx="840637" cy="338554"/>
          </a:xfrm>
          <a:prstGeom prst="rect">
            <a:avLst/>
          </a:prstGeom>
          <a:noFill/>
        </p:spPr>
        <p:txBody>
          <a:bodyPr wrap="square" rtlCol="0">
            <a:spAutoFit/>
          </a:bodyPr>
          <a:lstStyle/>
          <a:p>
            <a:pPr algn="ctr"/>
            <a:r>
              <a:rPr lang="et-EE" sz="1600" b="1" dirty="0" smtClean="0"/>
              <a:t>.......</a:t>
            </a:r>
            <a:endParaRPr lang="et-EE" sz="1600" b="1" dirty="0"/>
          </a:p>
        </p:txBody>
      </p:sp>
      <p:sp>
        <p:nvSpPr>
          <p:cNvPr id="2" name="Rectangle 1"/>
          <p:cNvSpPr/>
          <p:nvPr/>
        </p:nvSpPr>
        <p:spPr>
          <a:xfrm>
            <a:off x="31116" y="1092195"/>
            <a:ext cx="1872208" cy="570160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7" name="TextBox 76"/>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spTree>
    <p:extLst>
      <p:ext uri="{BB962C8B-B14F-4D97-AF65-F5344CB8AC3E}">
        <p14:creationId xmlns:p14="http://schemas.microsoft.com/office/powerpoint/2010/main" val="22937880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pPr algn="ctr"/>
            <a:r>
              <a:rPr lang="et-EE" sz="1600" b="1" dirty="0" smtClean="0"/>
              <a:t>60 identical samples</a:t>
            </a:r>
          </a:p>
          <a:p>
            <a:pPr algn="ctr"/>
            <a:r>
              <a:rPr lang="et-EE" sz="1600" b="1" dirty="0" smtClean="0"/>
              <a:t>5 x 20mm</a:t>
            </a:r>
            <a:endParaRPr lang="et-EE" sz="1600" b="1" dirty="0"/>
          </a:p>
        </p:txBody>
      </p:sp>
      <p:sp>
        <p:nvSpPr>
          <p:cNvPr id="29" name="Rectangle 28"/>
          <p:cNvSpPr/>
          <p:nvPr/>
        </p:nvSpPr>
        <p:spPr>
          <a:xfrm>
            <a:off x="2234363" y="210973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6" name="Rectangle 35"/>
          <p:cNvSpPr/>
          <p:nvPr/>
        </p:nvSpPr>
        <p:spPr>
          <a:xfrm>
            <a:off x="2307913" y="218106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7" name="Rectangle 36"/>
          <p:cNvSpPr/>
          <p:nvPr/>
        </p:nvSpPr>
        <p:spPr>
          <a:xfrm>
            <a:off x="2386763" y="2263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8" name="Rectangle 37"/>
          <p:cNvSpPr/>
          <p:nvPr/>
        </p:nvSpPr>
        <p:spPr>
          <a:xfrm>
            <a:off x="2446383" y="232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9" name="Rectangle 38"/>
          <p:cNvSpPr/>
          <p:nvPr/>
        </p:nvSpPr>
        <p:spPr>
          <a:xfrm>
            <a:off x="2506003" y="239708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40" name="Rectangle 39"/>
          <p:cNvSpPr/>
          <p:nvPr/>
        </p:nvSpPr>
        <p:spPr>
          <a:xfrm>
            <a:off x="2591548" y="24642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3" name="TextBox 52"/>
          <p:cNvSpPr txBox="1"/>
          <p:nvPr/>
        </p:nvSpPr>
        <p:spPr>
          <a:xfrm>
            <a:off x="1801810" y="1152608"/>
            <a:ext cx="1944216" cy="584775"/>
          </a:xfrm>
          <a:prstGeom prst="rect">
            <a:avLst/>
          </a:prstGeom>
          <a:noFill/>
        </p:spPr>
        <p:txBody>
          <a:bodyPr wrap="square" rtlCol="0">
            <a:spAutoFit/>
          </a:bodyPr>
          <a:lstStyle/>
          <a:p>
            <a:pPr algn="ctr"/>
            <a:r>
              <a:rPr lang="et-EE" sz="1600" b="1" dirty="0" smtClean="0"/>
              <a:t>Divided into portions ~7-10pcs</a:t>
            </a:r>
            <a:endParaRPr lang="et-EE" sz="1600" b="1" dirty="0"/>
          </a:p>
        </p:txBody>
      </p:sp>
      <p:sp>
        <p:nvSpPr>
          <p:cNvPr id="54" name="Rectangle 53"/>
          <p:cNvSpPr/>
          <p:nvPr/>
        </p:nvSpPr>
        <p:spPr>
          <a:xfrm>
            <a:off x="2234363" y="298464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5" name="Rectangle 54"/>
          <p:cNvSpPr/>
          <p:nvPr/>
        </p:nvSpPr>
        <p:spPr>
          <a:xfrm>
            <a:off x="2307913" y="305597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6" name="Rectangle 55"/>
          <p:cNvSpPr/>
          <p:nvPr/>
        </p:nvSpPr>
        <p:spPr>
          <a:xfrm>
            <a:off x="2386763" y="31386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7" name="Rectangle 56"/>
          <p:cNvSpPr/>
          <p:nvPr/>
        </p:nvSpPr>
        <p:spPr>
          <a:xfrm>
            <a:off x="2446383" y="32042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8" name="Rectangle 57"/>
          <p:cNvSpPr/>
          <p:nvPr/>
        </p:nvSpPr>
        <p:spPr>
          <a:xfrm>
            <a:off x="2506003" y="327199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9" name="Rectangle 58"/>
          <p:cNvSpPr/>
          <p:nvPr/>
        </p:nvSpPr>
        <p:spPr>
          <a:xfrm>
            <a:off x="2591548" y="33392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0" name="Rectangle 59"/>
          <p:cNvSpPr/>
          <p:nvPr/>
        </p:nvSpPr>
        <p:spPr>
          <a:xfrm>
            <a:off x="2234363" y="38763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1" name="Rectangle 60"/>
          <p:cNvSpPr/>
          <p:nvPr/>
        </p:nvSpPr>
        <p:spPr>
          <a:xfrm>
            <a:off x="2307913" y="394763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2" name="Rectangle 61"/>
          <p:cNvSpPr/>
          <p:nvPr/>
        </p:nvSpPr>
        <p:spPr>
          <a:xfrm>
            <a:off x="2386763" y="40303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3" name="Rectangle 62"/>
          <p:cNvSpPr/>
          <p:nvPr/>
        </p:nvSpPr>
        <p:spPr>
          <a:xfrm>
            <a:off x="2446383" y="40959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4" name="Rectangle 63"/>
          <p:cNvSpPr/>
          <p:nvPr/>
        </p:nvSpPr>
        <p:spPr>
          <a:xfrm>
            <a:off x="2506003" y="416365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5" name="Rectangle 64"/>
          <p:cNvSpPr/>
          <p:nvPr/>
        </p:nvSpPr>
        <p:spPr>
          <a:xfrm>
            <a:off x="2591548" y="423085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6" name="Rectangle 65"/>
          <p:cNvSpPr/>
          <p:nvPr/>
        </p:nvSpPr>
        <p:spPr>
          <a:xfrm>
            <a:off x="2262398" y="537389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7" name="Rectangle 66"/>
          <p:cNvSpPr/>
          <p:nvPr/>
        </p:nvSpPr>
        <p:spPr>
          <a:xfrm>
            <a:off x="2335948" y="54452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8" name="Rectangle 67"/>
          <p:cNvSpPr/>
          <p:nvPr/>
        </p:nvSpPr>
        <p:spPr>
          <a:xfrm>
            <a:off x="2414798" y="55278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9" name="Rectangle 68"/>
          <p:cNvSpPr/>
          <p:nvPr/>
        </p:nvSpPr>
        <p:spPr>
          <a:xfrm>
            <a:off x="2474418" y="55934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0" name="Rectangle 69"/>
          <p:cNvSpPr/>
          <p:nvPr/>
        </p:nvSpPr>
        <p:spPr>
          <a:xfrm>
            <a:off x="2534038" y="56612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1" name="Rectangle 70"/>
          <p:cNvSpPr/>
          <p:nvPr/>
        </p:nvSpPr>
        <p:spPr>
          <a:xfrm>
            <a:off x="2619583" y="572845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2" name="TextBox 71"/>
          <p:cNvSpPr txBox="1"/>
          <p:nvPr/>
        </p:nvSpPr>
        <p:spPr>
          <a:xfrm>
            <a:off x="2362621" y="4680121"/>
            <a:ext cx="840637" cy="338554"/>
          </a:xfrm>
          <a:prstGeom prst="rect">
            <a:avLst/>
          </a:prstGeom>
          <a:noFill/>
        </p:spPr>
        <p:txBody>
          <a:bodyPr wrap="square" rtlCol="0">
            <a:spAutoFit/>
          </a:bodyPr>
          <a:lstStyle/>
          <a:p>
            <a:pPr algn="ctr"/>
            <a:r>
              <a:rPr lang="et-EE" sz="1600" b="1" dirty="0" smtClean="0"/>
              <a:t>.......</a:t>
            </a:r>
            <a:endParaRPr lang="et-EE" sz="1600" b="1" dirty="0"/>
          </a:p>
        </p:txBody>
      </p:sp>
      <p:sp>
        <p:nvSpPr>
          <p:cNvPr id="2" name="Rectangle 1"/>
          <p:cNvSpPr/>
          <p:nvPr/>
        </p:nvSpPr>
        <p:spPr>
          <a:xfrm>
            <a:off x="31116" y="1092195"/>
            <a:ext cx="1872208" cy="570160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9" name="Rectangle 78"/>
          <p:cNvSpPr/>
          <p:nvPr/>
        </p:nvSpPr>
        <p:spPr>
          <a:xfrm>
            <a:off x="2335948" y="627332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0" name="Rectangle 79"/>
          <p:cNvSpPr/>
          <p:nvPr/>
        </p:nvSpPr>
        <p:spPr>
          <a:xfrm>
            <a:off x="2409498" y="634465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5" name="TextBox 84"/>
          <p:cNvSpPr txBox="1"/>
          <p:nvPr/>
        </p:nvSpPr>
        <p:spPr>
          <a:xfrm>
            <a:off x="1449790" y="6224431"/>
            <a:ext cx="812608" cy="338554"/>
          </a:xfrm>
          <a:prstGeom prst="rect">
            <a:avLst/>
          </a:prstGeom>
          <a:noFill/>
        </p:spPr>
        <p:txBody>
          <a:bodyPr wrap="square" rtlCol="0">
            <a:spAutoFit/>
          </a:bodyPr>
          <a:lstStyle/>
          <a:p>
            <a:pPr algn="ctr"/>
            <a:r>
              <a:rPr lang="et-EE" sz="1600" b="1" dirty="0" smtClean="0"/>
              <a:t>reserve</a:t>
            </a:r>
            <a:endParaRPr lang="et-EE" sz="1600" b="1" dirty="0"/>
          </a:p>
        </p:txBody>
      </p:sp>
      <p:sp>
        <p:nvSpPr>
          <p:cNvPr id="86" name="TextBox 85"/>
          <p:cNvSpPr txBox="1"/>
          <p:nvPr/>
        </p:nvSpPr>
        <p:spPr>
          <a:xfrm>
            <a:off x="3437423" y="5769260"/>
            <a:ext cx="1437176"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UV radiation</a:t>
            </a:r>
            <a:endParaRPr lang="et-EE" sz="1200" b="1">
              <a:latin typeface="Arial" pitchFamily="34" charset="0"/>
              <a:cs typeface="Arial" pitchFamily="34" charset="0"/>
            </a:endParaRPr>
          </a:p>
        </p:txBody>
      </p:sp>
      <p:sp>
        <p:nvSpPr>
          <p:cNvPr id="87" name="TextBox 86"/>
          <p:cNvSpPr txBox="1"/>
          <p:nvPr/>
        </p:nvSpPr>
        <p:spPr>
          <a:xfrm>
            <a:off x="3471331" y="3372925"/>
            <a:ext cx="131669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X-ray radiation</a:t>
            </a:r>
            <a:endParaRPr lang="et-EE" sz="1200" b="1">
              <a:latin typeface="Arial" pitchFamily="34" charset="0"/>
              <a:cs typeface="Arial" pitchFamily="34" charset="0"/>
            </a:endParaRPr>
          </a:p>
        </p:txBody>
      </p:sp>
      <p:sp>
        <p:nvSpPr>
          <p:cNvPr id="88" name="TextBox 87"/>
          <p:cNvSpPr txBox="1"/>
          <p:nvPr/>
        </p:nvSpPr>
        <p:spPr>
          <a:xfrm>
            <a:off x="3516893" y="4292551"/>
            <a:ext cx="155916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Gamma radiation</a:t>
            </a:r>
            <a:endParaRPr lang="et-EE" sz="1200" b="1">
              <a:latin typeface="Arial" pitchFamily="34" charset="0"/>
              <a:cs typeface="Arial" pitchFamily="34" charset="0"/>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491" y="5138603"/>
            <a:ext cx="797556" cy="697862"/>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6991" y="3743108"/>
            <a:ext cx="692556" cy="574975"/>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8472" y="2780127"/>
            <a:ext cx="614948" cy="614948"/>
          </a:xfrm>
          <a:prstGeom prst="rect">
            <a:avLst/>
          </a:prstGeom>
          <a:noFill/>
        </p:spPr>
      </p:pic>
      <p:sp>
        <p:nvSpPr>
          <p:cNvPr id="89" name="TextBox 88"/>
          <p:cNvSpPr txBox="1"/>
          <p:nvPr/>
        </p:nvSpPr>
        <p:spPr>
          <a:xfrm>
            <a:off x="3648472" y="4741386"/>
            <a:ext cx="768046" cy="276999"/>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Etc.</a:t>
            </a:r>
            <a:endParaRPr lang="et-EE" sz="1200" b="1" dirty="0">
              <a:latin typeface="Arial" pitchFamily="34" charset="0"/>
              <a:cs typeface="Arial" pitchFamily="34" charset="0"/>
            </a:endParaRPr>
          </a:p>
        </p:txBody>
      </p:sp>
      <p:sp>
        <p:nvSpPr>
          <p:cNvPr id="90" name="Rectangle 89"/>
          <p:cNvSpPr/>
          <p:nvPr/>
        </p:nvSpPr>
        <p:spPr>
          <a:xfrm>
            <a:off x="1768862" y="1149802"/>
            <a:ext cx="1806942" cy="711885"/>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1" name="TextBox 90"/>
          <p:cNvSpPr txBox="1"/>
          <p:nvPr/>
        </p:nvSpPr>
        <p:spPr>
          <a:xfrm>
            <a:off x="3369939" y="974556"/>
            <a:ext cx="1944216" cy="830997"/>
          </a:xfrm>
          <a:prstGeom prst="rect">
            <a:avLst/>
          </a:prstGeom>
          <a:noFill/>
        </p:spPr>
        <p:txBody>
          <a:bodyPr wrap="square" rtlCol="0">
            <a:spAutoFit/>
          </a:bodyPr>
          <a:lstStyle/>
          <a:p>
            <a:pPr algn="ctr"/>
            <a:r>
              <a:rPr lang="et-EE" sz="1600" b="1" dirty="0" smtClean="0"/>
              <a:t>Only one type of radiation applied to each portion</a:t>
            </a:r>
            <a:endParaRPr lang="et-EE" sz="1600" b="1" dirty="0"/>
          </a:p>
        </p:txBody>
      </p:sp>
      <p:sp>
        <p:nvSpPr>
          <p:cNvPr id="92" name="TextBox 91"/>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spTree>
    <p:extLst>
      <p:ext uri="{BB962C8B-B14F-4D97-AF65-F5344CB8AC3E}">
        <p14:creationId xmlns:p14="http://schemas.microsoft.com/office/powerpoint/2010/main" val="14225974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pPr algn="ctr"/>
            <a:r>
              <a:rPr lang="et-EE" sz="1600" b="1" dirty="0" smtClean="0"/>
              <a:t>60 identical samples</a:t>
            </a:r>
          </a:p>
          <a:p>
            <a:pPr algn="ctr"/>
            <a:r>
              <a:rPr lang="et-EE" sz="1600" b="1" dirty="0" smtClean="0"/>
              <a:t>5 x 20mm</a:t>
            </a:r>
            <a:endParaRPr lang="et-EE" sz="1600" b="1" dirty="0"/>
          </a:p>
        </p:txBody>
      </p:sp>
      <p:sp>
        <p:nvSpPr>
          <p:cNvPr id="29" name="Rectangle 28"/>
          <p:cNvSpPr/>
          <p:nvPr/>
        </p:nvSpPr>
        <p:spPr>
          <a:xfrm>
            <a:off x="2234363" y="210973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6" name="Rectangle 35"/>
          <p:cNvSpPr/>
          <p:nvPr/>
        </p:nvSpPr>
        <p:spPr>
          <a:xfrm>
            <a:off x="2307913" y="218106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7" name="Rectangle 36"/>
          <p:cNvSpPr/>
          <p:nvPr/>
        </p:nvSpPr>
        <p:spPr>
          <a:xfrm>
            <a:off x="2386763" y="2263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8" name="Rectangle 37"/>
          <p:cNvSpPr/>
          <p:nvPr/>
        </p:nvSpPr>
        <p:spPr>
          <a:xfrm>
            <a:off x="2446383" y="232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9" name="Rectangle 38"/>
          <p:cNvSpPr/>
          <p:nvPr/>
        </p:nvSpPr>
        <p:spPr>
          <a:xfrm>
            <a:off x="2506003" y="239708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40" name="Rectangle 39"/>
          <p:cNvSpPr/>
          <p:nvPr/>
        </p:nvSpPr>
        <p:spPr>
          <a:xfrm>
            <a:off x="2591548" y="24642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3" name="TextBox 52"/>
          <p:cNvSpPr txBox="1"/>
          <p:nvPr/>
        </p:nvSpPr>
        <p:spPr>
          <a:xfrm>
            <a:off x="1801810" y="1152608"/>
            <a:ext cx="1944216" cy="584775"/>
          </a:xfrm>
          <a:prstGeom prst="rect">
            <a:avLst/>
          </a:prstGeom>
          <a:noFill/>
        </p:spPr>
        <p:txBody>
          <a:bodyPr wrap="square" rtlCol="0">
            <a:spAutoFit/>
          </a:bodyPr>
          <a:lstStyle/>
          <a:p>
            <a:pPr algn="ctr"/>
            <a:r>
              <a:rPr lang="et-EE" sz="1600" b="1" dirty="0" smtClean="0"/>
              <a:t>Divided into portions ~7-10pcs</a:t>
            </a:r>
            <a:endParaRPr lang="et-EE" sz="1600" b="1" dirty="0"/>
          </a:p>
        </p:txBody>
      </p:sp>
      <p:sp>
        <p:nvSpPr>
          <p:cNvPr id="54" name="Rectangle 53"/>
          <p:cNvSpPr/>
          <p:nvPr/>
        </p:nvSpPr>
        <p:spPr>
          <a:xfrm>
            <a:off x="2234363" y="298464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5" name="Rectangle 54"/>
          <p:cNvSpPr/>
          <p:nvPr/>
        </p:nvSpPr>
        <p:spPr>
          <a:xfrm>
            <a:off x="2307913" y="305597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6" name="Rectangle 55"/>
          <p:cNvSpPr/>
          <p:nvPr/>
        </p:nvSpPr>
        <p:spPr>
          <a:xfrm>
            <a:off x="2386763" y="31386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7" name="Rectangle 56"/>
          <p:cNvSpPr/>
          <p:nvPr/>
        </p:nvSpPr>
        <p:spPr>
          <a:xfrm>
            <a:off x="2446383" y="32042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8" name="Rectangle 57"/>
          <p:cNvSpPr/>
          <p:nvPr/>
        </p:nvSpPr>
        <p:spPr>
          <a:xfrm>
            <a:off x="2506003" y="327199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9" name="Rectangle 58"/>
          <p:cNvSpPr/>
          <p:nvPr/>
        </p:nvSpPr>
        <p:spPr>
          <a:xfrm>
            <a:off x="2591548" y="33392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0" name="Rectangle 59"/>
          <p:cNvSpPr/>
          <p:nvPr/>
        </p:nvSpPr>
        <p:spPr>
          <a:xfrm>
            <a:off x="2234363" y="38763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1" name="Rectangle 60"/>
          <p:cNvSpPr/>
          <p:nvPr/>
        </p:nvSpPr>
        <p:spPr>
          <a:xfrm>
            <a:off x="2307913" y="394763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2" name="Rectangle 61"/>
          <p:cNvSpPr/>
          <p:nvPr/>
        </p:nvSpPr>
        <p:spPr>
          <a:xfrm>
            <a:off x="2386763" y="40303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3" name="Rectangle 62"/>
          <p:cNvSpPr/>
          <p:nvPr/>
        </p:nvSpPr>
        <p:spPr>
          <a:xfrm>
            <a:off x="2446383" y="40959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4" name="Rectangle 63"/>
          <p:cNvSpPr/>
          <p:nvPr/>
        </p:nvSpPr>
        <p:spPr>
          <a:xfrm>
            <a:off x="2506003" y="416365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5" name="Rectangle 64"/>
          <p:cNvSpPr/>
          <p:nvPr/>
        </p:nvSpPr>
        <p:spPr>
          <a:xfrm>
            <a:off x="2591548" y="423085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6" name="Rectangle 65"/>
          <p:cNvSpPr/>
          <p:nvPr/>
        </p:nvSpPr>
        <p:spPr>
          <a:xfrm>
            <a:off x="2262398" y="537389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7" name="Rectangle 66"/>
          <p:cNvSpPr/>
          <p:nvPr/>
        </p:nvSpPr>
        <p:spPr>
          <a:xfrm>
            <a:off x="2335948" y="54452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8" name="Rectangle 67"/>
          <p:cNvSpPr/>
          <p:nvPr/>
        </p:nvSpPr>
        <p:spPr>
          <a:xfrm>
            <a:off x="2414798" y="55278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9" name="Rectangle 68"/>
          <p:cNvSpPr/>
          <p:nvPr/>
        </p:nvSpPr>
        <p:spPr>
          <a:xfrm>
            <a:off x="2474418" y="55934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0" name="Rectangle 69"/>
          <p:cNvSpPr/>
          <p:nvPr/>
        </p:nvSpPr>
        <p:spPr>
          <a:xfrm>
            <a:off x="2534038" y="56612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1" name="Rectangle 70"/>
          <p:cNvSpPr/>
          <p:nvPr/>
        </p:nvSpPr>
        <p:spPr>
          <a:xfrm>
            <a:off x="2619583" y="572845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2" name="TextBox 71"/>
          <p:cNvSpPr txBox="1"/>
          <p:nvPr/>
        </p:nvSpPr>
        <p:spPr>
          <a:xfrm>
            <a:off x="2362621" y="4680121"/>
            <a:ext cx="840637" cy="338554"/>
          </a:xfrm>
          <a:prstGeom prst="rect">
            <a:avLst/>
          </a:prstGeom>
          <a:noFill/>
        </p:spPr>
        <p:txBody>
          <a:bodyPr wrap="square" rtlCol="0">
            <a:spAutoFit/>
          </a:bodyPr>
          <a:lstStyle/>
          <a:p>
            <a:pPr algn="ctr"/>
            <a:r>
              <a:rPr lang="et-EE" sz="1600" b="1" dirty="0" smtClean="0"/>
              <a:t>.......</a:t>
            </a:r>
            <a:endParaRPr lang="et-EE" sz="1600" b="1" dirty="0"/>
          </a:p>
        </p:txBody>
      </p:sp>
      <p:sp>
        <p:nvSpPr>
          <p:cNvPr id="2" name="Rectangle 1"/>
          <p:cNvSpPr/>
          <p:nvPr/>
        </p:nvSpPr>
        <p:spPr>
          <a:xfrm>
            <a:off x="31116" y="1092195"/>
            <a:ext cx="1872208" cy="570160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9" name="Rectangle 78"/>
          <p:cNvSpPr/>
          <p:nvPr/>
        </p:nvSpPr>
        <p:spPr>
          <a:xfrm>
            <a:off x="2335948" y="627332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0" name="Rectangle 79"/>
          <p:cNvSpPr/>
          <p:nvPr/>
        </p:nvSpPr>
        <p:spPr>
          <a:xfrm>
            <a:off x="2409498" y="634465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5" name="TextBox 84"/>
          <p:cNvSpPr txBox="1"/>
          <p:nvPr/>
        </p:nvSpPr>
        <p:spPr>
          <a:xfrm>
            <a:off x="1449790" y="6224431"/>
            <a:ext cx="812608" cy="338554"/>
          </a:xfrm>
          <a:prstGeom prst="rect">
            <a:avLst/>
          </a:prstGeom>
          <a:noFill/>
        </p:spPr>
        <p:txBody>
          <a:bodyPr wrap="square" rtlCol="0">
            <a:spAutoFit/>
          </a:bodyPr>
          <a:lstStyle/>
          <a:p>
            <a:pPr algn="ctr"/>
            <a:r>
              <a:rPr lang="et-EE" sz="1600" b="1" dirty="0" smtClean="0"/>
              <a:t>reserve</a:t>
            </a:r>
            <a:endParaRPr lang="et-EE" sz="1600" b="1" dirty="0"/>
          </a:p>
        </p:txBody>
      </p:sp>
      <p:sp>
        <p:nvSpPr>
          <p:cNvPr id="86" name="TextBox 85"/>
          <p:cNvSpPr txBox="1"/>
          <p:nvPr/>
        </p:nvSpPr>
        <p:spPr>
          <a:xfrm>
            <a:off x="3437423" y="5769260"/>
            <a:ext cx="1437176"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UV radiation</a:t>
            </a:r>
            <a:endParaRPr lang="et-EE" sz="1200" b="1">
              <a:latin typeface="Arial" pitchFamily="34" charset="0"/>
              <a:cs typeface="Arial" pitchFamily="34" charset="0"/>
            </a:endParaRPr>
          </a:p>
        </p:txBody>
      </p:sp>
      <p:sp>
        <p:nvSpPr>
          <p:cNvPr id="87" name="TextBox 86"/>
          <p:cNvSpPr txBox="1"/>
          <p:nvPr/>
        </p:nvSpPr>
        <p:spPr>
          <a:xfrm>
            <a:off x="3471331" y="3372925"/>
            <a:ext cx="131669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X-ray radiation</a:t>
            </a:r>
            <a:endParaRPr lang="et-EE" sz="1200" b="1">
              <a:latin typeface="Arial" pitchFamily="34" charset="0"/>
              <a:cs typeface="Arial" pitchFamily="34" charset="0"/>
            </a:endParaRPr>
          </a:p>
        </p:txBody>
      </p:sp>
      <p:sp>
        <p:nvSpPr>
          <p:cNvPr id="88" name="TextBox 87"/>
          <p:cNvSpPr txBox="1"/>
          <p:nvPr/>
        </p:nvSpPr>
        <p:spPr>
          <a:xfrm>
            <a:off x="3516893" y="4292551"/>
            <a:ext cx="155916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Gamma radiation</a:t>
            </a:r>
            <a:endParaRPr lang="et-EE" sz="1200" b="1">
              <a:latin typeface="Arial" pitchFamily="34" charset="0"/>
              <a:cs typeface="Arial" pitchFamily="34" charset="0"/>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491" y="5138603"/>
            <a:ext cx="797556" cy="697862"/>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6991" y="3743108"/>
            <a:ext cx="692556" cy="574975"/>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8472" y="2780127"/>
            <a:ext cx="614948" cy="614948"/>
          </a:xfrm>
          <a:prstGeom prst="rect">
            <a:avLst/>
          </a:prstGeom>
          <a:noFill/>
        </p:spPr>
      </p:pic>
      <p:sp>
        <p:nvSpPr>
          <p:cNvPr id="89" name="TextBox 88"/>
          <p:cNvSpPr txBox="1"/>
          <p:nvPr/>
        </p:nvSpPr>
        <p:spPr>
          <a:xfrm>
            <a:off x="3648472" y="4741386"/>
            <a:ext cx="768046" cy="276999"/>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Etc.</a:t>
            </a:r>
            <a:endParaRPr lang="et-EE" sz="1200" b="1" dirty="0">
              <a:latin typeface="Arial" pitchFamily="34" charset="0"/>
              <a:cs typeface="Arial" pitchFamily="34" charset="0"/>
            </a:endParaRPr>
          </a:p>
        </p:txBody>
      </p:sp>
      <p:sp>
        <p:nvSpPr>
          <p:cNvPr id="90" name="Rectangle 89"/>
          <p:cNvSpPr/>
          <p:nvPr/>
        </p:nvSpPr>
        <p:spPr>
          <a:xfrm>
            <a:off x="1768862" y="1149802"/>
            <a:ext cx="1806942" cy="711885"/>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1" name="TextBox 90"/>
          <p:cNvSpPr txBox="1"/>
          <p:nvPr/>
        </p:nvSpPr>
        <p:spPr>
          <a:xfrm>
            <a:off x="3369939" y="974556"/>
            <a:ext cx="1944216" cy="830997"/>
          </a:xfrm>
          <a:prstGeom prst="rect">
            <a:avLst/>
          </a:prstGeom>
          <a:noFill/>
        </p:spPr>
        <p:txBody>
          <a:bodyPr wrap="square" rtlCol="0">
            <a:spAutoFit/>
          </a:bodyPr>
          <a:lstStyle/>
          <a:p>
            <a:pPr algn="ctr"/>
            <a:r>
              <a:rPr lang="et-EE" sz="1600" b="1" dirty="0" smtClean="0"/>
              <a:t>Only one type of radiation applied to each portion</a:t>
            </a:r>
            <a:endParaRPr lang="et-EE" sz="1600" b="1" dirty="0"/>
          </a:p>
        </p:txBody>
      </p:sp>
      <p:sp>
        <p:nvSpPr>
          <p:cNvPr id="77" name="TextBox 76"/>
          <p:cNvSpPr txBox="1"/>
          <p:nvPr/>
        </p:nvSpPr>
        <p:spPr>
          <a:xfrm>
            <a:off x="3516893" y="2012076"/>
            <a:ext cx="1316693" cy="646331"/>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One portion kept in  ideal conditions</a:t>
            </a:r>
            <a:endParaRPr lang="et-EE" sz="1200" b="1" dirty="0">
              <a:latin typeface="Arial" pitchFamily="34" charset="0"/>
              <a:cs typeface="Arial" pitchFamily="34" charset="0"/>
            </a:endParaRPr>
          </a:p>
        </p:txBody>
      </p:sp>
      <p:sp>
        <p:nvSpPr>
          <p:cNvPr id="78" name="TextBox 77"/>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spTree>
    <p:extLst>
      <p:ext uri="{BB962C8B-B14F-4D97-AF65-F5344CB8AC3E}">
        <p14:creationId xmlns:p14="http://schemas.microsoft.com/office/powerpoint/2010/main" val="697805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76"/>
          <p:cNvSpPr txBox="1"/>
          <p:nvPr/>
        </p:nvSpPr>
        <p:spPr>
          <a:xfrm>
            <a:off x="3516893" y="2012076"/>
            <a:ext cx="1316693" cy="646331"/>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One portion kept in  ideal conditions</a:t>
            </a:r>
            <a:endParaRPr lang="et-EE" sz="1200" b="1" dirty="0">
              <a:latin typeface="Arial" pitchFamily="34" charset="0"/>
              <a:cs typeface="Arial" pitchFamily="34" charset="0"/>
            </a:endParaRPr>
          </a:p>
        </p:txBody>
      </p:sp>
      <p:sp>
        <p:nvSpPr>
          <p:cNvPr id="91" name="TextBox 90"/>
          <p:cNvSpPr txBox="1"/>
          <p:nvPr/>
        </p:nvSpPr>
        <p:spPr>
          <a:xfrm>
            <a:off x="3369939" y="974556"/>
            <a:ext cx="1944216" cy="830997"/>
          </a:xfrm>
          <a:prstGeom prst="rect">
            <a:avLst/>
          </a:prstGeom>
          <a:noFill/>
        </p:spPr>
        <p:txBody>
          <a:bodyPr wrap="square" rtlCol="0">
            <a:spAutoFit/>
          </a:bodyPr>
          <a:lstStyle/>
          <a:p>
            <a:pPr algn="ctr"/>
            <a:r>
              <a:rPr lang="et-EE" sz="1600" b="1" dirty="0" smtClean="0"/>
              <a:t>Only one type of radiation applied to each portion</a:t>
            </a:r>
            <a:endParaRPr lang="et-EE" sz="1600" b="1" dirty="0"/>
          </a:p>
        </p:txBody>
      </p:sp>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pPr algn="ctr"/>
            <a:r>
              <a:rPr lang="et-EE" sz="1600" b="1" dirty="0" smtClean="0"/>
              <a:t>60 identical samples</a:t>
            </a:r>
          </a:p>
          <a:p>
            <a:pPr algn="ctr"/>
            <a:r>
              <a:rPr lang="et-EE" sz="1600" b="1" dirty="0" smtClean="0"/>
              <a:t>5 x 20mm</a:t>
            </a:r>
            <a:endParaRPr lang="et-EE" sz="1600" b="1" dirty="0"/>
          </a:p>
        </p:txBody>
      </p:sp>
      <p:sp>
        <p:nvSpPr>
          <p:cNvPr id="29" name="Rectangle 28"/>
          <p:cNvSpPr/>
          <p:nvPr/>
        </p:nvSpPr>
        <p:spPr>
          <a:xfrm>
            <a:off x="2234363" y="210973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6" name="Rectangle 35"/>
          <p:cNvSpPr/>
          <p:nvPr/>
        </p:nvSpPr>
        <p:spPr>
          <a:xfrm>
            <a:off x="2307913" y="218106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7" name="Rectangle 36"/>
          <p:cNvSpPr/>
          <p:nvPr/>
        </p:nvSpPr>
        <p:spPr>
          <a:xfrm>
            <a:off x="2386763" y="2263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8" name="Rectangle 37"/>
          <p:cNvSpPr/>
          <p:nvPr/>
        </p:nvSpPr>
        <p:spPr>
          <a:xfrm>
            <a:off x="2446383" y="232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9" name="Rectangle 38"/>
          <p:cNvSpPr/>
          <p:nvPr/>
        </p:nvSpPr>
        <p:spPr>
          <a:xfrm>
            <a:off x="2506003" y="239708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40" name="Rectangle 39"/>
          <p:cNvSpPr/>
          <p:nvPr/>
        </p:nvSpPr>
        <p:spPr>
          <a:xfrm>
            <a:off x="2591548" y="24642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3" name="TextBox 52"/>
          <p:cNvSpPr txBox="1"/>
          <p:nvPr/>
        </p:nvSpPr>
        <p:spPr>
          <a:xfrm>
            <a:off x="1801810" y="1152608"/>
            <a:ext cx="1944216" cy="584775"/>
          </a:xfrm>
          <a:prstGeom prst="rect">
            <a:avLst/>
          </a:prstGeom>
          <a:noFill/>
        </p:spPr>
        <p:txBody>
          <a:bodyPr wrap="square" rtlCol="0">
            <a:spAutoFit/>
          </a:bodyPr>
          <a:lstStyle/>
          <a:p>
            <a:pPr algn="ctr"/>
            <a:r>
              <a:rPr lang="et-EE" sz="1600" b="1" dirty="0" smtClean="0"/>
              <a:t>Divided into portions ~7-10pcs</a:t>
            </a:r>
            <a:endParaRPr lang="et-EE" sz="1600" b="1" dirty="0"/>
          </a:p>
        </p:txBody>
      </p:sp>
      <p:sp>
        <p:nvSpPr>
          <p:cNvPr id="54" name="Rectangle 53"/>
          <p:cNvSpPr/>
          <p:nvPr/>
        </p:nvSpPr>
        <p:spPr>
          <a:xfrm>
            <a:off x="2234363" y="298464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5" name="Rectangle 54"/>
          <p:cNvSpPr/>
          <p:nvPr/>
        </p:nvSpPr>
        <p:spPr>
          <a:xfrm>
            <a:off x="2307913" y="305597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6" name="Rectangle 55"/>
          <p:cNvSpPr/>
          <p:nvPr/>
        </p:nvSpPr>
        <p:spPr>
          <a:xfrm>
            <a:off x="2386763" y="31386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7" name="Rectangle 56"/>
          <p:cNvSpPr/>
          <p:nvPr/>
        </p:nvSpPr>
        <p:spPr>
          <a:xfrm>
            <a:off x="2446383" y="32042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8" name="Rectangle 57"/>
          <p:cNvSpPr/>
          <p:nvPr/>
        </p:nvSpPr>
        <p:spPr>
          <a:xfrm>
            <a:off x="2506003" y="327199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9" name="Rectangle 58"/>
          <p:cNvSpPr/>
          <p:nvPr/>
        </p:nvSpPr>
        <p:spPr>
          <a:xfrm>
            <a:off x="2591548" y="33392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0" name="Rectangle 59"/>
          <p:cNvSpPr/>
          <p:nvPr/>
        </p:nvSpPr>
        <p:spPr>
          <a:xfrm>
            <a:off x="2234363" y="38763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1" name="Rectangle 60"/>
          <p:cNvSpPr/>
          <p:nvPr/>
        </p:nvSpPr>
        <p:spPr>
          <a:xfrm>
            <a:off x="2307913" y="394763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2" name="Rectangle 61"/>
          <p:cNvSpPr/>
          <p:nvPr/>
        </p:nvSpPr>
        <p:spPr>
          <a:xfrm>
            <a:off x="2386763" y="40303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3" name="Rectangle 62"/>
          <p:cNvSpPr/>
          <p:nvPr/>
        </p:nvSpPr>
        <p:spPr>
          <a:xfrm>
            <a:off x="2446383" y="40959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4" name="Rectangle 63"/>
          <p:cNvSpPr/>
          <p:nvPr/>
        </p:nvSpPr>
        <p:spPr>
          <a:xfrm>
            <a:off x="2506003" y="416365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5" name="Rectangle 64"/>
          <p:cNvSpPr/>
          <p:nvPr/>
        </p:nvSpPr>
        <p:spPr>
          <a:xfrm>
            <a:off x="2591548" y="423085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6" name="Rectangle 65"/>
          <p:cNvSpPr/>
          <p:nvPr/>
        </p:nvSpPr>
        <p:spPr>
          <a:xfrm>
            <a:off x="2262398" y="537389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7" name="Rectangle 66"/>
          <p:cNvSpPr/>
          <p:nvPr/>
        </p:nvSpPr>
        <p:spPr>
          <a:xfrm>
            <a:off x="2335948" y="54452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8" name="Rectangle 67"/>
          <p:cNvSpPr/>
          <p:nvPr/>
        </p:nvSpPr>
        <p:spPr>
          <a:xfrm>
            <a:off x="2414798" y="55278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9" name="Rectangle 68"/>
          <p:cNvSpPr/>
          <p:nvPr/>
        </p:nvSpPr>
        <p:spPr>
          <a:xfrm>
            <a:off x="2474418" y="55934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0" name="Rectangle 69"/>
          <p:cNvSpPr/>
          <p:nvPr/>
        </p:nvSpPr>
        <p:spPr>
          <a:xfrm>
            <a:off x="2534038" y="56612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1" name="Rectangle 70"/>
          <p:cNvSpPr/>
          <p:nvPr/>
        </p:nvSpPr>
        <p:spPr>
          <a:xfrm>
            <a:off x="2619583" y="572845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2" name="TextBox 71"/>
          <p:cNvSpPr txBox="1"/>
          <p:nvPr/>
        </p:nvSpPr>
        <p:spPr>
          <a:xfrm>
            <a:off x="2362621" y="4680121"/>
            <a:ext cx="840637" cy="338554"/>
          </a:xfrm>
          <a:prstGeom prst="rect">
            <a:avLst/>
          </a:prstGeom>
          <a:noFill/>
        </p:spPr>
        <p:txBody>
          <a:bodyPr wrap="square" rtlCol="0">
            <a:spAutoFit/>
          </a:bodyPr>
          <a:lstStyle/>
          <a:p>
            <a:pPr algn="ctr"/>
            <a:r>
              <a:rPr lang="et-EE" sz="1600" b="1" dirty="0" smtClean="0"/>
              <a:t>.......</a:t>
            </a:r>
            <a:endParaRPr lang="et-EE" sz="1600" b="1" dirty="0"/>
          </a:p>
        </p:txBody>
      </p:sp>
      <p:sp>
        <p:nvSpPr>
          <p:cNvPr id="2" name="Rectangle 1"/>
          <p:cNvSpPr/>
          <p:nvPr/>
        </p:nvSpPr>
        <p:spPr>
          <a:xfrm>
            <a:off x="31116" y="1092195"/>
            <a:ext cx="1872208" cy="570160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9" name="Rectangle 78"/>
          <p:cNvSpPr/>
          <p:nvPr/>
        </p:nvSpPr>
        <p:spPr>
          <a:xfrm>
            <a:off x="2335948" y="627332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0" name="Rectangle 79"/>
          <p:cNvSpPr/>
          <p:nvPr/>
        </p:nvSpPr>
        <p:spPr>
          <a:xfrm>
            <a:off x="2409498" y="634465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5" name="TextBox 84"/>
          <p:cNvSpPr txBox="1"/>
          <p:nvPr/>
        </p:nvSpPr>
        <p:spPr>
          <a:xfrm>
            <a:off x="1449790" y="6224431"/>
            <a:ext cx="812608" cy="338554"/>
          </a:xfrm>
          <a:prstGeom prst="rect">
            <a:avLst/>
          </a:prstGeom>
          <a:noFill/>
        </p:spPr>
        <p:txBody>
          <a:bodyPr wrap="square" rtlCol="0">
            <a:spAutoFit/>
          </a:bodyPr>
          <a:lstStyle/>
          <a:p>
            <a:pPr algn="ctr"/>
            <a:r>
              <a:rPr lang="et-EE" sz="1600" b="1" dirty="0" smtClean="0"/>
              <a:t>reserve</a:t>
            </a:r>
            <a:endParaRPr lang="et-EE" sz="1600" b="1" dirty="0"/>
          </a:p>
        </p:txBody>
      </p:sp>
      <p:sp>
        <p:nvSpPr>
          <p:cNvPr id="86" name="TextBox 85"/>
          <p:cNvSpPr txBox="1"/>
          <p:nvPr/>
        </p:nvSpPr>
        <p:spPr>
          <a:xfrm>
            <a:off x="3437423" y="5769260"/>
            <a:ext cx="1437176"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UV radiation</a:t>
            </a:r>
            <a:endParaRPr lang="et-EE" sz="1200" b="1">
              <a:latin typeface="Arial" pitchFamily="34" charset="0"/>
              <a:cs typeface="Arial" pitchFamily="34" charset="0"/>
            </a:endParaRPr>
          </a:p>
        </p:txBody>
      </p:sp>
      <p:sp>
        <p:nvSpPr>
          <p:cNvPr id="87" name="TextBox 86"/>
          <p:cNvSpPr txBox="1"/>
          <p:nvPr/>
        </p:nvSpPr>
        <p:spPr>
          <a:xfrm>
            <a:off x="3471331" y="3372925"/>
            <a:ext cx="131669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X-ray radiation</a:t>
            </a:r>
            <a:endParaRPr lang="et-EE" sz="1200" b="1">
              <a:latin typeface="Arial" pitchFamily="34" charset="0"/>
              <a:cs typeface="Arial" pitchFamily="34" charset="0"/>
            </a:endParaRPr>
          </a:p>
        </p:txBody>
      </p:sp>
      <p:sp>
        <p:nvSpPr>
          <p:cNvPr id="88" name="TextBox 87"/>
          <p:cNvSpPr txBox="1"/>
          <p:nvPr/>
        </p:nvSpPr>
        <p:spPr>
          <a:xfrm>
            <a:off x="3516893" y="4292551"/>
            <a:ext cx="155916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Gamma radiation</a:t>
            </a:r>
            <a:endParaRPr lang="et-EE" sz="1200" b="1">
              <a:latin typeface="Arial" pitchFamily="34" charset="0"/>
              <a:cs typeface="Arial" pitchFamily="34" charset="0"/>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491" y="5138603"/>
            <a:ext cx="797556" cy="697862"/>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6991" y="3743108"/>
            <a:ext cx="692556" cy="574975"/>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8472" y="2780127"/>
            <a:ext cx="614948" cy="614948"/>
          </a:xfrm>
          <a:prstGeom prst="rect">
            <a:avLst/>
          </a:prstGeom>
          <a:noFill/>
        </p:spPr>
      </p:pic>
      <p:sp>
        <p:nvSpPr>
          <p:cNvPr id="89" name="TextBox 88"/>
          <p:cNvSpPr txBox="1"/>
          <p:nvPr/>
        </p:nvSpPr>
        <p:spPr>
          <a:xfrm>
            <a:off x="3648472" y="4741386"/>
            <a:ext cx="768046" cy="276999"/>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Etc.</a:t>
            </a:r>
            <a:endParaRPr lang="et-EE" sz="1200" b="1" dirty="0">
              <a:latin typeface="Arial" pitchFamily="34" charset="0"/>
              <a:cs typeface="Arial" pitchFamily="34" charset="0"/>
            </a:endParaRPr>
          </a:p>
        </p:txBody>
      </p:sp>
      <p:sp>
        <p:nvSpPr>
          <p:cNvPr id="90" name="Rectangle 89"/>
          <p:cNvSpPr/>
          <p:nvPr/>
        </p:nvSpPr>
        <p:spPr>
          <a:xfrm>
            <a:off x="1791287" y="993575"/>
            <a:ext cx="3451211" cy="5190748"/>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6" name="TextBox 75"/>
          <p:cNvSpPr txBox="1"/>
          <p:nvPr/>
        </p:nvSpPr>
        <p:spPr>
          <a:xfrm>
            <a:off x="5076056" y="83359"/>
            <a:ext cx="1944216" cy="1323439"/>
          </a:xfrm>
          <a:prstGeom prst="rect">
            <a:avLst/>
          </a:prstGeom>
          <a:noFill/>
        </p:spPr>
        <p:txBody>
          <a:bodyPr wrap="square" rtlCol="0">
            <a:spAutoFit/>
          </a:bodyPr>
          <a:lstStyle/>
          <a:p>
            <a:pPr algn="ctr"/>
            <a:r>
              <a:rPr lang="et-EE" sz="1600" b="1" dirty="0" smtClean="0"/>
              <a:t>Performance decrease rate </a:t>
            </a:r>
            <a:br>
              <a:rPr lang="et-EE" sz="1600" b="1" dirty="0" smtClean="0"/>
            </a:br>
            <a:r>
              <a:rPr lang="et-EE" sz="1600" b="1" dirty="0" smtClean="0"/>
              <a:t>of all samples </a:t>
            </a:r>
            <a:br>
              <a:rPr lang="et-EE" sz="1600" b="1" dirty="0" smtClean="0"/>
            </a:br>
            <a:r>
              <a:rPr lang="et-EE" sz="1600" b="1" dirty="0" smtClean="0"/>
              <a:t>in identical conditions</a:t>
            </a:r>
            <a:endParaRPr lang="et-EE" sz="1600" b="1" dirty="0"/>
          </a:p>
        </p:txBody>
      </p:sp>
      <p:sp>
        <p:nvSpPr>
          <p:cNvPr id="78" name="TextBox 77"/>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15039" y="4922949"/>
            <a:ext cx="1673727" cy="1457763"/>
          </a:xfrm>
          <a:prstGeom prst="rect">
            <a:avLst/>
          </a:prstGeom>
          <a:ln w="12700">
            <a:solidFill>
              <a:schemeClr val="tx1"/>
            </a:solidFill>
          </a:ln>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42498" y="3395075"/>
            <a:ext cx="1646268" cy="1433846"/>
          </a:xfrm>
          <a:prstGeom prst="rect">
            <a:avLst/>
          </a:prstGeom>
          <a:ln w="12700">
            <a:solidFill>
              <a:schemeClr val="tx1"/>
            </a:solidFill>
          </a:ln>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42498" y="1837107"/>
            <a:ext cx="1646268" cy="1430297"/>
          </a:xfrm>
          <a:prstGeom prst="rect">
            <a:avLst/>
          </a:prstGeom>
          <a:ln w="12700">
            <a:solidFill>
              <a:schemeClr val="tx1"/>
            </a:solidFill>
          </a:ln>
        </p:spPr>
      </p:pic>
      <p:sp>
        <p:nvSpPr>
          <p:cNvPr id="6" name="TextBox 5"/>
          <p:cNvSpPr txBox="1"/>
          <p:nvPr/>
        </p:nvSpPr>
        <p:spPr>
          <a:xfrm>
            <a:off x="5163015" y="1390054"/>
            <a:ext cx="1805233" cy="338554"/>
          </a:xfrm>
          <a:prstGeom prst="rect">
            <a:avLst/>
          </a:prstGeom>
          <a:noFill/>
        </p:spPr>
        <p:txBody>
          <a:bodyPr wrap="square" rtlCol="0">
            <a:spAutoFit/>
          </a:bodyPr>
          <a:lstStyle/>
          <a:p>
            <a:r>
              <a:rPr lang="et-EE" sz="1600" b="1" dirty="0" smtClean="0"/>
              <a:t>What we expected</a:t>
            </a:r>
            <a:endParaRPr lang="et-EE" sz="1600" b="1" dirty="0"/>
          </a:p>
        </p:txBody>
      </p:sp>
    </p:spTree>
    <p:extLst>
      <p:ext uri="{BB962C8B-B14F-4D97-AF65-F5344CB8AC3E}">
        <p14:creationId xmlns:p14="http://schemas.microsoft.com/office/powerpoint/2010/main" val="257298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76"/>
          <p:cNvSpPr txBox="1"/>
          <p:nvPr/>
        </p:nvSpPr>
        <p:spPr>
          <a:xfrm>
            <a:off x="3516893" y="2012076"/>
            <a:ext cx="1316693" cy="646331"/>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One portion kept in  ideal conditions</a:t>
            </a:r>
            <a:endParaRPr lang="et-EE" sz="1200" b="1" dirty="0">
              <a:latin typeface="Arial" pitchFamily="34" charset="0"/>
              <a:cs typeface="Arial" pitchFamily="34" charset="0"/>
            </a:endParaRPr>
          </a:p>
        </p:txBody>
      </p:sp>
      <p:sp>
        <p:nvSpPr>
          <p:cNvPr id="91" name="TextBox 90"/>
          <p:cNvSpPr txBox="1"/>
          <p:nvPr/>
        </p:nvSpPr>
        <p:spPr>
          <a:xfrm>
            <a:off x="3369939" y="974556"/>
            <a:ext cx="1944216" cy="830997"/>
          </a:xfrm>
          <a:prstGeom prst="rect">
            <a:avLst/>
          </a:prstGeom>
          <a:noFill/>
        </p:spPr>
        <p:txBody>
          <a:bodyPr wrap="square" rtlCol="0">
            <a:spAutoFit/>
          </a:bodyPr>
          <a:lstStyle/>
          <a:p>
            <a:pPr algn="ctr"/>
            <a:r>
              <a:rPr lang="et-EE" sz="1600" b="1" dirty="0" smtClean="0"/>
              <a:t>Only one type of radiation applied to each portion</a:t>
            </a:r>
            <a:endParaRPr lang="et-EE" sz="1600" b="1" dirty="0"/>
          </a:p>
        </p:txBody>
      </p:sp>
      <p:sp>
        <p:nvSpPr>
          <p:cNvPr id="8" name="Rectangle 7"/>
          <p:cNvSpPr/>
          <p:nvPr/>
        </p:nvSpPr>
        <p:spPr>
          <a:xfrm>
            <a:off x="383111" y="210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2" name="Rectangle 11"/>
          <p:cNvSpPr/>
          <p:nvPr/>
        </p:nvSpPr>
        <p:spPr>
          <a:xfrm>
            <a:off x="433206" y="2261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3" name="Rectangle 12"/>
          <p:cNvSpPr/>
          <p:nvPr/>
        </p:nvSpPr>
        <p:spPr>
          <a:xfrm>
            <a:off x="314321" y="23879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4" name="Rectangle 13"/>
          <p:cNvSpPr/>
          <p:nvPr/>
        </p:nvSpPr>
        <p:spPr>
          <a:xfrm>
            <a:off x="450622" y="25299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5" name="Rectangle 14"/>
          <p:cNvSpPr/>
          <p:nvPr/>
        </p:nvSpPr>
        <p:spPr>
          <a:xfrm>
            <a:off x="314321" y="267761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6" name="Rectangle 15"/>
          <p:cNvSpPr/>
          <p:nvPr/>
        </p:nvSpPr>
        <p:spPr>
          <a:xfrm>
            <a:off x="460021" y="278411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7" name="Rectangle 16"/>
          <p:cNvSpPr/>
          <p:nvPr/>
        </p:nvSpPr>
        <p:spPr>
          <a:xfrm>
            <a:off x="314321" y="2954900"/>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8" name="Rectangle 17"/>
          <p:cNvSpPr/>
          <p:nvPr/>
        </p:nvSpPr>
        <p:spPr>
          <a:xfrm>
            <a:off x="460021" y="30681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19" name="Rectangle 18"/>
          <p:cNvSpPr/>
          <p:nvPr/>
        </p:nvSpPr>
        <p:spPr>
          <a:xfrm>
            <a:off x="314321" y="326491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0" name="Rectangle 19"/>
          <p:cNvSpPr/>
          <p:nvPr/>
        </p:nvSpPr>
        <p:spPr>
          <a:xfrm>
            <a:off x="460021" y="33729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1" name="Rectangle 20"/>
          <p:cNvSpPr/>
          <p:nvPr/>
        </p:nvSpPr>
        <p:spPr>
          <a:xfrm>
            <a:off x="314321" y="352532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2" name="Rectangle 21"/>
          <p:cNvSpPr/>
          <p:nvPr/>
        </p:nvSpPr>
        <p:spPr>
          <a:xfrm>
            <a:off x="474486" y="3633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4" name="Rectangle 23"/>
          <p:cNvSpPr/>
          <p:nvPr/>
        </p:nvSpPr>
        <p:spPr>
          <a:xfrm>
            <a:off x="171350" y="36959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5" name="Rectangle 24"/>
          <p:cNvSpPr/>
          <p:nvPr/>
        </p:nvSpPr>
        <p:spPr>
          <a:xfrm>
            <a:off x="185815" y="25680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6" name="Rectangle 25"/>
          <p:cNvSpPr/>
          <p:nvPr/>
        </p:nvSpPr>
        <p:spPr>
          <a:xfrm>
            <a:off x="583750" y="378507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7" name="Rectangle 26"/>
          <p:cNvSpPr/>
          <p:nvPr/>
        </p:nvSpPr>
        <p:spPr>
          <a:xfrm>
            <a:off x="347836" y="384936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28" name="Rectangle 27"/>
          <p:cNvSpPr/>
          <p:nvPr/>
        </p:nvSpPr>
        <p:spPr>
          <a:xfrm>
            <a:off x="219330" y="399157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0" name="Rectangle 29"/>
          <p:cNvSpPr/>
          <p:nvPr/>
        </p:nvSpPr>
        <p:spPr>
          <a:xfrm>
            <a:off x="583750" y="4162356"/>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1" name="Rectangle 30"/>
          <p:cNvSpPr/>
          <p:nvPr/>
        </p:nvSpPr>
        <p:spPr>
          <a:xfrm>
            <a:off x="371826" y="409958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2" name="Rectangle 31"/>
          <p:cNvSpPr/>
          <p:nvPr/>
        </p:nvSpPr>
        <p:spPr>
          <a:xfrm>
            <a:off x="219330" y="427036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3" name="Rectangle 32"/>
          <p:cNvSpPr/>
          <p:nvPr/>
        </p:nvSpPr>
        <p:spPr>
          <a:xfrm>
            <a:off x="503061" y="446020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4" name="Rectangle 33"/>
          <p:cNvSpPr/>
          <p:nvPr/>
        </p:nvSpPr>
        <p:spPr>
          <a:xfrm>
            <a:off x="238380" y="455155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5" name="Rectangle 34"/>
          <p:cNvSpPr/>
          <p:nvPr/>
        </p:nvSpPr>
        <p:spPr>
          <a:xfrm>
            <a:off x="602800" y="463337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9" name="TextBox 8"/>
          <p:cNvSpPr txBox="1"/>
          <p:nvPr/>
        </p:nvSpPr>
        <p:spPr>
          <a:xfrm>
            <a:off x="185815" y="1096269"/>
            <a:ext cx="1338815" cy="830997"/>
          </a:xfrm>
          <a:prstGeom prst="rect">
            <a:avLst/>
          </a:prstGeom>
          <a:noFill/>
        </p:spPr>
        <p:txBody>
          <a:bodyPr wrap="square" rtlCol="0">
            <a:spAutoFit/>
          </a:bodyPr>
          <a:lstStyle/>
          <a:p>
            <a:pPr algn="ctr"/>
            <a:r>
              <a:rPr lang="et-EE" sz="1600" b="1" dirty="0" smtClean="0"/>
              <a:t>60 identical samples</a:t>
            </a:r>
          </a:p>
          <a:p>
            <a:pPr algn="ctr"/>
            <a:r>
              <a:rPr lang="et-EE" sz="1600" b="1" dirty="0" smtClean="0"/>
              <a:t>5 x 20mm</a:t>
            </a:r>
            <a:endParaRPr lang="et-EE" sz="1600" b="1" dirty="0"/>
          </a:p>
        </p:txBody>
      </p:sp>
      <p:sp>
        <p:nvSpPr>
          <p:cNvPr id="29" name="Rectangle 28"/>
          <p:cNvSpPr/>
          <p:nvPr/>
        </p:nvSpPr>
        <p:spPr>
          <a:xfrm>
            <a:off x="2234363" y="210973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6" name="Rectangle 35"/>
          <p:cNvSpPr/>
          <p:nvPr/>
        </p:nvSpPr>
        <p:spPr>
          <a:xfrm>
            <a:off x="2307913" y="218106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7" name="Rectangle 36"/>
          <p:cNvSpPr/>
          <p:nvPr/>
        </p:nvSpPr>
        <p:spPr>
          <a:xfrm>
            <a:off x="2386763" y="22637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8" name="Rectangle 37"/>
          <p:cNvSpPr/>
          <p:nvPr/>
        </p:nvSpPr>
        <p:spPr>
          <a:xfrm>
            <a:off x="2446383" y="232933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39" name="Rectangle 38"/>
          <p:cNvSpPr/>
          <p:nvPr/>
        </p:nvSpPr>
        <p:spPr>
          <a:xfrm>
            <a:off x="2506003" y="239708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40" name="Rectangle 39"/>
          <p:cNvSpPr/>
          <p:nvPr/>
        </p:nvSpPr>
        <p:spPr>
          <a:xfrm>
            <a:off x="2591548" y="246429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3" name="TextBox 52"/>
          <p:cNvSpPr txBox="1"/>
          <p:nvPr/>
        </p:nvSpPr>
        <p:spPr>
          <a:xfrm>
            <a:off x="1801810" y="1152608"/>
            <a:ext cx="1944216" cy="584775"/>
          </a:xfrm>
          <a:prstGeom prst="rect">
            <a:avLst/>
          </a:prstGeom>
          <a:noFill/>
        </p:spPr>
        <p:txBody>
          <a:bodyPr wrap="square" rtlCol="0">
            <a:spAutoFit/>
          </a:bodyPr>
          <a:lstStyle/>
          <a:p>
            <a:pPr algn="ctr"/>
            <a:r>
              <a:rPr lang="et-EE" sz="1600" b="1" dirty="0" smtClean="0"/>
              <a:t>Divided into portions ~7-10pcs</a:t>
            </a:r>
            <a:endParaRPr lang="et-EE" sz="1600" b="1" dirty="0"/>
          </a:p>
        </p:txBody>
      </p:sp>
      <p:sp>
        <p:nvSpPr>
          <p:cNvPr id="54" name="Rectangle 53"/>
          <p:cNvSpPr/>
          <p:nvPr/>
        </p:nvSpPr>
        <p:spPr>
          <a:xfrm>
            <a:off x="2234363" y="298464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5" name="Rectangle 54"/>
          <p:cNvSpPr/>
          <p:nvPr/>
        </p:nvSpPr>
        <p:spPr>
          <a:xfrm>
            <a:off x="2307913" y="3055973"/>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6" name="Rectangle 55"/>
          <p:cNvSpPr/>
          <p:nvPr/>
        </p:nvSpPr>
        <p:spPr>
          <a:xfrm>
            <a:off x="2386763" y="31386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7" name="Rectangle 56"/>
          <p:cNvSpPr/>
          <p:nvPr/>
        </p:nvSpPr>
        <p:spPr>
          <a:xfrm>
            <a:off x="2446383" y="320424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8" name="Rectangle 57"/>
          <p:cNvSpPr/>
          <p:nvPr/>
        </p:nvSpPr>
        <p:spPr>
          <a:xfrm>
            <a:off x="2506003" y="3271997"/>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59" name="Rectangle 58"/>
          <p:cNvSpPr/>
          <p:nvPr/>
        </p:nvSpPr>
        <p:spPr>
          <a:xfrm>
            <a:off x="2591548" y="33392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0" name="Rectangle 59"/>
          <p:cNvSpPr/>
          <p:nvPr/>
        </p:nvSpPr>
        <p:spPr>
          <a:xfrm>
            <a:off x="2234363" y="387630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1" name="Rectangle 60"/>
          <p:cNvSpPr/>
          <p:nvPr/>
        </p:nvSpPr>
        <p:spPr>
          <a:xfrm>
            <a:off x="2307913" y="3947631"/>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2" name="Rectangle 61"/>
          <p:cNvSpPr/>
          <p:nvPr/>
        </p:nvSpPr>
        <p:spPr>
          <a:xfrm>
            <a:off x="2386763" y="40303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3" name="Rectangle 62"/>
          <p:cNvSpPr/>
          <p:nvPr/>
        </p:nvSpPr>
        <p:spPr>
          <a:xfrm>
            <a:off x="2446383" y="409590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4" name="Rectangle 63"/>
          <p:cNvSpPr/>
          <p:nvPr/>
        </p:nvSpPr>
        <p:spPr>
          <a:xfrm>
            <a:off x="2506003" y="4163655"/>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5" name="Rectangle 64"/>
          <p:cNvSpPr/>
          <p:nvPr/>
        </p:nvSpPr>
        <p:spPr>
          <a:xfrm>
            <a:off x="2591548" y="4230859"/>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6" name="Rectangle 65"/>
          <p:cNvSpPr/>
          <p:nvPr/>
        </p:nvSpPr>
        <p:spPr>
          <a:xfrm>
            <a:off x="2262398" y="537389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7" name="Rectangle 66"/>
          <p:cNvSpPr/>
          <p:nvPr/>
        </p:nvSpPr>
        <p:spPr>
          <a:xfrm>
            <a:off x="2335948" y="5445224"/>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8" name="Rectangle 67"/>
          <p:cNvSpPr/>
          <p:nvPr/>
        </p:nvSpPr>
        <p:spPr>
          <a:xfrm>
            <a:off x="2414798" y="55278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69" name="Rectangle 68"/>
          <p:cNvSpPr/>
          <p:nvPr/>
        </p:nvSpPr>
        <p:spPr>
          <a:xfrm>
            <a:off x="2474418" y="559349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0" name="Rectangle 69"/>
          <p:cNvSpPr/>
          <p:nvPr/>
        </p:nvSpPr>
        <p:spPr>
          <a:xfrm>
            <a:off x="2534038" y="566124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1" name="Rectangle 70"/>
          <p:cNvSpPr/>
          <p:nvPr/>
        </p:nvSpPr>
        <p:spPr>
          <a:xfrm>
            <a:off x="2619583" y="5728452"/>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2" name="TextBox 71"/>
          <p:cNvSpPr txBox="1"/>
          <p:nvPr/>
        </p:nvSpPr>
        <p:spPr>
          <a:xfrm>
            <a:off x="2362621" y="4680121"/>
            <a:ext cx="840637" cy="338554"/>
          </a:xfrm>
          <a:prstGeom prst="rect">
            <a:avLst/>
          </a:prstGeom>
          <a:noFill/>
        </p:spPr>
        <p:txBody>
          <a:bodyPr wrap="square" rtlCol="0">
            <a:spAutoFit/>
          </a:bodyPr>
          <a:lstStyle/>
          <a:p>
            <a:pPr algn="ctr"/>
            <a:r>
              <a:rPr lang="et-EE" sz="1600" b="1" dirty="0" smtClean="0"/>
              <a:t>.......</a:t>
            </a:r>
            <a:endParaRPr lang="et-EE" sz="1600" b="1" dirty="0"/>
          </a:p>
        </p:txBody>
      </p:sp>
      <p:sp>
        <p:nvSpPr>
          <p:cNvPr id="2" name="Rectangle 1"/>
          <p:cNvSpPr/>
          <p:nvPr/>
        </p:nvSpPr>
        <p:spPr>
          <a:xfrm>
            <a:off x="31116" y="1092195"/>
            <a:ext cx="1872208" cy="570160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6" name="TextBox 85"/>
          <p:cNvSpPr txBox="1"/>
          <p:nvPr/>
        </p:nvSpPr>
        <p:spPr>
          <a:xfrm>
            <a:off x="3437423" y="5769260"/>
            <a:ext cx="1437176"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UV radiation</a:t>
            </a:r>
            <a:endParaRPr lang="et-EE" sz="1200" b="1">
              <a:latin typeface="Arial" pitchFamily="34" charset="0"/>
              <a:cs typeface="Arial" pitchFamily="34" charset="0"/>
            </a:endParaRPr>
          </a:p>
        </p:txBody>
      </p:sp>
      <p:sp>
        <p:nvSpPr>
          <p:cNvPr id="87" name="TextBox 86"/>
          <p:cNvSpPr txBox="1"/>
          <p:nvPr/>
        </p:nvSpPr>
        <p:spPr>
          <a:xfrm>
            <a:off x="3471331" y="3372925"/>
            <a:ext cx="131669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X-ray radiation</a:t>
            </a:r>
            <a:endParaRPr lang="et-EE" sz="1200" b="1">
              <a:latin typeface="Arial" pitchFamily="34" charset="0"/>
              <a:cs typeface="Arial" pitchFamily="34" charset="0"/>
            </a:endParaRPr>
          </a:p>
        </p:txBody>
      </p:sp>
      <p:sp>
        <p:nvSpPr>
          <p:cNvPr id="88" name="TextBox 87"/>
          <p:cNvSpPr txBox="1"/>
          <p:nvPr/>
        </p:nvSpPr>
        <p:spPr>
          <a:xfrm>
            <a:off x="3516893" y="4292551"/>
            <a:ext cx="1559163" cy="276999"/>
          </a:xfrm>
          <a:prstGeom prst="rect">
            <a:avLst/>
          </a:prstGeom>
          <a:solidFill>
            <a:schemeClr val="bg1"/>
          </a:solidFill>
          <a:ln>
            <a:solidFill>
              <a:schemeClr val="tx1"/>
            </a:solidFill>
          </a:ln>
        </p:spPr>
        <p:txBody>
          <a:bodyPr wrap="square" rtlCol="0">
            <a:spAutoFit/>
          </a:bodyPr>
          <a:lstStyle/>
          <a:p>
            <a:pPr algn="ctr"/>
            <a:r>
              <a:rPr lang="et-EE" sz="1200" b="1" smtClean="0">
                <a:latin typeface="Arial" pitchFamily="34" charset="0"/>
                <a:cs typeface="Arial" pitchFamily="34" charset="0"/>
              </a:rPr>
              <a:t>Gamma radiation</a:t>
            </a:r>
            <a:endParaRPr lang="et-EE" sz="1200" b="1">
              <a:latin typeface="Arial" pitchFamily="34" charset="0"/>
              <a:cs typeface="Arial" pitchFamily="34" charset="0"/>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491" y="5138603"/>
            <a:ext cx="797556" cy="697862"/>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6991" y="3743108"/>
            <a:ext cx="692556" cy="574975"/>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8472" y="2780127"/>
            <a:ext cx="614948" cy="614948"/>
          </a:xfrm>
          <a:prstGeom prst="rect">
            <a:avLst/>
          </a:prstGeom>
          <a:noFill/>
        </p:spPr>
      </p:pic>
      <p:sp>
        <p:nvSpPr>
          <p:cNvPr id="89" name="TextBox 88"/>
          <p:cNvSpPr txBox="1"/>
          <p:nvPr/>
        </p:nvSpPr>
        <p:spPr>
          <a:xfrm>
            <a:off x="3648472" y="4741386"/>
            <a:ext cx="768046" cy="276999"/>
          </a:xfrm>
          <a:prstGeom prst="rect">
            <a:avLst/>
          </a:prstGeom>
          <a:solidFill>
            <a:schemeClr val="bg1"/>
          </a:solidFill>
          <a:ln>
            <a:solidFill>
              <a:schemeClr val="tx1"/>
            </a:solidFill>
          </a:ln>
        </p:spPr>
        <p:txBody>
          <a:bodyPr wrap="square" rtlCol="0">
            <a:spAutoFit/>
          </a:bodyPr>
          <a:lstStyle/>
          <a:p>
            <a:pPr algn="ctr"/>
            <a:r>
              <a:rPr lang="et-EE" sz="1200" b="1" dirty="0" smtClean="0">
                <a:latin typeface="Arial" pitchFamily="34" charset="0"/>
                <a:cs typeface="Arial" pitchFamily="34" charset="0"/>
              </a:rPr>
              <a:t>Etc.</a:t>
            </a:r>
            <a:endParaRPr lang="et-EE" sz="1200" b="1" dirty="0">
              <a:latin typeface="Arial" pitchFamily="34" charset="0"/>
              <a:cs typeface="Arial" pitchFamily="34" charset="0"/>
            </a:endParaRPr>
          </a:p>
        </p:txBody>
      </p:sp>
      <p:sp>
        <p:nvSpPr>
          <p:cNvPr id="76" name="TextBox 75"/>
          <p:cNvSpPr txBox="1"/>
          <p:nvPr/>
        </p:nvSpPr>
        <p:spPr>
          <a:xfrm>
            <a:off x="5076056" y="83359"/>
            <a:ext cx="1944216" cy="1323439"/>
          </a:xfrm>
          <a:prstGeom prst="rect">
            <a:avLst/>
          </a:prstGeom>
          <a:noFill/>
        </p:spPr>
        <p:txBody>
          <a:bodyPr wrap="square" rtlCol="0">
            <a:spAutoFit/>
          </a:bodyPr>
          <a:lstStyle/>
          <a:p>
            <a:pPr algn="ctr"/>
            <a:r>
              <a:rPr lang="et-EE" sz="1600" b="1" dirty="0" smtClean="0"/>
              <a:t>Performance decrease rate </a:t>
            </a:r>
            <a:br>
              <a:rPr lang="et-EE" sz="1600" b="1" dirty="0" smtClean="0"/>
            </a:br>
            <a:r>
              <a:rPr lang="et-EE" sz="1600" b="1" dirty="0" smtClean="0"/>
              <a:t>of all samples </a:t>
            </a:r>
            <a:br>
              <a:rPr lang="et-EE" sz="1600" b="1" dirty="0" smtClean="0"/>
            </a:br>
            <a:r>
              <a:rPr lang="et-EE" sz="1600" b="1" dirty="0" smtClean="0"/>
              <a:t>in identical conditions</a:t>
            </a:r>
            <a:endParaRPr lang="et-EE" sz="1600" b="1" dirty="0"/>
          </a:p>
        </p:txBody>
      </p:sp>
      <p:sp>
        <p:nvSpPr>
          <p:cNvPr id="78" name="TextBox 77"/>
          <p:cNvSpPr txBox="1"/>
          <p:nvPr/>
        </p:nvSpPr>
        <p:spPr>
          <a:xfrm>
            <a:off x="948170" y="188640"/>
            <a:ext cx="2423983" cy="400110"/>
          </a:xfrm>
          <a:prstGeom prst="rect">
            <a:avLst/>
          </a:prstGeom>
          <a:noFill/>
        </p:spPr>
        <p:txBody>
          <a:bodyPr wrap="square" rtlCol="0">
            <a:spAutoFit/>
          </a:bodyPr>
          <a:lstStyle/>
          <a:p>
            <a:r>
              <a:rPr lang="et-EE" sz="2000" b="1" dirty="0" smtClean="0"/>
              <a:t>Test procedure</a:t>
            </a:r>
            <a:endParaRPr lang="et-EE" sz="2000" b="1" dirty="0"/>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15039" y="4922949"/>
            <a:ext cx="1673727" cy="1457763"/>
          </a:xfrm>
          <a:prstGeom prst="rect">
            <a:avLst/>
          </a:prstGeom>
          <a:ln w="12700">
            <a:solidFill>
              <a:schemeClr val="tx1"/>
            </a:solidFill>
          </a:ln>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42498" y="3395075"/>
            <a:ext cx="1646268" cy="1433846"/>
          </a:xfrm>
          <a:prstGeom prst="rect">
            <a:avLst/>
          </a:prstGeom>
          <a:ln w="12700">
            <a:solidFill>
              <a:schemeClr val="tx1"/>
            </a:solidFill>
          </a:ln>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42498" y="1837107"/>
            <a:ext cx="1646268" cy="1430297"/>
          </a:xfrm>
          <a:prstGeom prst="rect">
            <a:avLst/>
          </a:prstGeom>
          <a:ln w="12700">
            <a:solidFill>
              <a:schemeClr val="tx1"/>
            </a:solidFill>
          </a:ln>
        </p:spPr>
      </p:pic>
      <p:sp>
        <p:nvSpPr>
          <p:cNvPr id="6" name="TextBox 5"/>
          <p:cNvSpPr txBox="1"/>
          <p:nvPr/>
        </p:nvSpPr>
        <p:spPr>
          <a:xfrm>
            <a:off x="5163015" y="1390054"/>
            <a:ext cx="1805233" cy="338554"/>
          </a:xfrm>
          <a:prstGeom prst="rect">
            <a:avLst/>
          </a:prstGeom>
          <a:noFill/>
        </p:spPr>
        <p:txBody>
          <a:bodyPr wrap="square" rtlCol="0">
            <a:spAutoFit/>
          </a:bodyPr>
          <a:lstStyle/>
          <a:p>
            <a:r>
              <a:rPr lang="et-EE" sz="1600" b="1" dirty="0" smtClean="0"/>
              <a:t>What we expected</a:t>
            </a:r>
            <a:endParaRPr lang="et-EE" sz="1600" b="1" dirty="0"/>
          </a:p>
        </p:txBody>
      </p:sp>
      <p:cxnSp>
        <p:nvCxnSpPr>
          <p:cNvPr id="81" name="Straight Arrow Connector 80"/>
          <p:cNvCxnSpPr/>
          <p:nvPr/>
        </p:nvCxnSpPr>
        <p:spPr>
          <a:xfrm>
            <a:off x="3320388" y="6489352"/>
            <a:ext cx="420394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7385527" y="6196964"/>
            <a:ext cx="1560020" cy="584775"/>
          </a:xfrm>
          <a:prstGeom prst="rect">
            <a:avLst/>
          </a:prstGeom>
          <a:noFill/>
        </p:spPr>
        <p:txBody>
          <a:bodyPr wrap="square" rtlCol="0">
            <a:spAutoFit/>
          </a:bodyPr>
          <a:lstStyle/>
          <a:p>
            <a:pPr algn="ctr"/>
            <a:r>
              <a:rPr lang="et-EE" sz="1600" b="1" dirty="0"/>
              <a:t>p</a:t>
            </a:r>
            <a:r>
              <a:rPr lang="et-EE" sz="1600" b="1" dirty="0" smtClean="0"/>
              <a:t>erformance</a:t>
            </a:r>
          </a:p>
          <a:p>
            <a:pPr algn="ctr"/>
            <a:r>
              <a:rPr lang="et-EE" sz="1600" b="1" dirty="0"/>
              <a:t>m</a:t>
            </a:r>
            <a:r>
              <a:rPr lang="et-EE" sz="1600" b="1" dirty="0" smtClean="0"/>
              <a:t>easured once</a:t>
            </a:r>
            <a:endParaRPr lang="et-EE" sz="1600" b="1" dirty="0"/>
          </a:p>
        </p:txBody>
      </p:sp>
      <p:sp>
        <p:nvSpPr>
          <p:cNvPr id="90" name="Rectangle 89"/>
          <p:cNvSpPr/>
          <p:nvPr/>
        </p:nvSpPr>
        <p:spPr>
          <a:xfrm>
            <a:off x="1791287" y="993574"/>
            <a:ext cx="5176961" cy="5459095"/>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3" name="Rectangle 82"/>
          <p:cNvSpPr/>
          <p:nvPr/>
        </p:nvSpPr>
        <p:spPr>
          <a:xfrm>
            <a:off x="4572000" y="68803"/>
            <a:ext cx="2813527" cy="92477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85" name="TextBox 84"/>
          <p:cNvSpPr txBox="1"/>
          <p:nvPr/>
        </p:nvSpPr>
        <p:spPr>
          <a:xfrm>
            <a:off x="1449790" y="6224431"/>
            <a:ext cx="812608" cy="338554"/>
          </a:xfrm>
          <a:prstGeom prst="rect">
            <a:avLst/>
          </a:prstGeom>
          <a:noFill/>
        </p:spPr>
        <p:txBody>
          <a:bodyPr wrap="square" rtlCol="0">
            <a:spAutoFit/>
          </a:bodyPr>
          <a:lstStyle/>
          <a:p>
            <a:pPr algn="ctr"/>
            <a:r>
              <a:rPr lang="et-EE" sz="1600" b="1" dirty="0" smtClean="0"/>
              <a:t>reserve</a:t>
            </a:r>
            <a:endParaRPr lang="et-EE" sz="1600" b="1" dirty="0"/>
          </a:p>
        </p:txBody>
      </p:sp>
      <p:sp>
        <p:nvSpPr>
          <p:cNvPr id="80" name="Rectangle 79"/>
          <p:cNvSpPr/>
          <p:nvPr/>
        </p:nvSpPr>
        <p:spPr>
          <a:xfrm>
            <a:off x="2409498" y="634465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9" name="Rectangle 78"/>
          <p:cNvSpPr/>
          <p:nvPr/>
        </p:nvSpPr>
        <p:spPr>
          <a:xfrm>
            <a:off x="2335948" y="6273328"/>
            <a:ext cx="728840" cy="2160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Tree>
    <p:extLst>
      <p:ext uri="{BB962C8B-B14F-4D97-AF65-F5344CB8AC3E}">
        <p14:creationId xmlns:p14="http://schemas.microsoft.com/office/powerpoint/2010/main" val="49967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1365</TotalTime>
  <Words>1592</Words>
  <Application>Microsoft Office PowerPoint</Application>
  <PresentationFormat>On-screen Show (4:3)</PresentationFormat>
  <Paragraphs>365</Paragraphs>
  <Slides>41</Slides>
  <Notes>31</Notes>
  <HiddenSlides>0</HiddenSlides>
  <MMClips>6</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Andres Punning</dc:creator>
  <cp:lastModifiedBy>Andres Punning</cp:lastModifiedBy>
  <cp:revision>83</cp:revision>
  <dcterms:created xsi:type="dcterms:W3CDTF">2013-08-15T13:20:13Z</dcterms:created>
  <dcterms:modified xsi:type="dcterms:W3CDTF">2013-08-22T16:39:43Z</dcterms:modified>
</cp:coreProperties>
</file>