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8"/>
  </p:notesMasterIdLst>
  <p:sldIdLst>
    <p:sldId id="269" r:id="rId2"/>
    <p:sldId id="270" r:id="rId3"/>
    <p:sldId id="271" r:id="rId4"/>
    <p:sldId id="280" r:id="rId5"/>
    <p:sldId id="261" r:id="rId6"/>
    <p:sldId id="274" r:id="rId7"/>
    <p:sldId id="272" r:id="rId8"/>
    <p:sldId id="279" r:id="rId9"/>
    <p:sldId id="262" r:id="rId10"/>
    <p:sldId id="281" r:id="rId11"/>
    <p:sldId id="265" r:id="rId12"/>
    <p:sldId id="277" r:id="rId13"/>
    <p:sldId id="266" r:id="rId14"/>
    <p:sldId id="259" r:id="rId15"/>
    <p:sldId id="268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93" autoAdjust="0"/>
    <p:restoredTop sz="94320" autoAdjust="0"/>
  </p:normalViewPr>
  <p:slideViewPr>
    <p:cSldViewPr>
      <p:cViewPr>
        <p:scale>
          <a:sx n="66" d="100"/>
          <a:sy n="66" d="100"/>
        </p:scale>
        <p:origin x="-1445" y="-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ACE8A-7264-4E9B-9A30-C41484023967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70A22-F2FE-4D6B-B552-EFBDFD897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0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F70A22-F2FE-4D6B-B552-EFBDFD897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7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4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7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26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5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89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49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6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5B284-902A-42B6-8877-35A9CB18A3DB}" type="datetimeFigureOut">
              <a:rPr lang="en-US" smtClean="0"/>
              <a:t>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CE247-6602-4739-B55A-23E214BB0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1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Finite elements simulations of surface protrusion evolution due to spherical voids in the metals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5589240"/>
            <a:ext cx="6152728" cy="97849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11266" name="Picture 2" descr="C:\Users\vah\Downloads\TY_logo_horisontaalne_Eng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055"/>
            <a:ext cx="3587750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vah\Downloads\HY__LC01_LogoFP_3L_V4_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188" y="0"/>
            <a:ext cx="1586324" cy="16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vah\Downloads\hi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809" y="404664"/>
            <a:ext cx="751557" cy="7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3095" y="4077072"/>
            <a:ext cx="1968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Tartu: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V. Zadin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Aabloo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4077072"/>
            <a:ext cx="2219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Helsinki: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Pohjonen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Parviainen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Djurabekova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4077072"/>
            <a:ext cx="1542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W.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Wuench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 Aicheler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data_2_i\localhost_2\comsol4_models\helsinki\spherical void simulations\figures\soft_copper\soft_copper_different_depths_thic_plast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9"/>
          <a:stretch/>
        </p:blipFill>
        <p:spPr bwMode="auto">
          <a:xfrm>
            <a:off x="3707904" y="1794346"/>
            <a:ext cx="5600700" cy="429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341784"/>
            <a:ext cx="5904656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Protrusion formation at different depths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25116"/>
            <a:ext cx="352839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Close to surface void </a:t>
            </a:r>
            <a:r>
              <a:rPr lang="en-US" sz="2000" dirty="0" smtClean="0"/>
              <a:t>needs </a:t>
            </a:r>
            <a:r>
              <a:rPr lang="en-US" sz="2000" dirty="0" smtClean="0"/>
              <a:t>smallest el. field for deformation</a:t>
            </a:r>
          </a:p>
          <a:p>
            <a:r>
              <a:rPr lang="en-US" sz="2000" dirty="0" smtClean="0"/>
              <a:t>Max. stress for near surface voids is concentrate between void and sample surface</a:t>
            </a:r>
          </a:p>
          <a:p>
            <a:r>
              <a:rPr lang="en-US" sz="2000" dirty="0" smtClean="0"/>
              <a:t>Max. stress distribution moves to the sides of void by increasing depth</a:t>
            </a:r>
          </a:p>
          <a:p>
            <a:r>
              <a:rPr lang="en-US" sz="2000" dirty="0" smtClean="0"/>
              <a:t>Deeper voids cause whole material to deform plastically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707904" y="169151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 Cu</a:t>
            </a:r>
            <a:endParaRPr lang="en-US" dirty="0"/>
          </a:p>
        </p:txBody>
      </p:sp>
      <p:pic>
        <p:nvPicPr>
          <p:cNvPr id="6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7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40280" y="1414794"/>
            <a:ext cx="3357683" cy="2518262"/>
            <a:chOff x="5140280" y="1414794"/>
            <a:chExt cx="3357683" cy="2518262"/>
          </a:xfrm>
        </p:grpSpPr>
        <p:pic>
          <p:nvPicPr>
            <p:cNvPr id="8194" name="Picture 2" descr="H:\data_2_i\localhost_2\comsol4_models\helsinki\spherical void simulations\figures\soft_copper\field_enhancement.tif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0280" y="1414794"/>
              <a:ext cx="3357683" cy="2518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" t="1984" r="4494" b="1836"/>
            <a:stretch/>
          </p:blipFill>
          <p:spPr bwMode="auto">
            <a:xfrm>
              <a:off x="5686008" y="1538392"/>
              <a:ext cx="668020" cy="135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Field enhancement factor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176464" cy="532859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Field enhancement factor to characterize protrusions shape</a:t>
            </a:r>
          </a:p>
          <a:p>
            <a:r>
              <a:rPr lang="en-US" sz="2400" dirty="0" smtClean="0"/>
              <a:t>Soft copper </a:t>
            </a:r>
          </a:p>
          <a:p>
            <a:pPr lvl="1"/>
            <a:r>
              <a:rPr lang="en-US" sz="2000" dirty="0" smtClean="0"/>
              <a:t>Elastic deformation affects field enhancement</a:t>
            </a:r>
          </a:p>
          <a:p>
            <a:pPr lvl="1"/>
            <a:r>
              <a:rPr lang="en-US" sz="2000" dirty="0" smtClean="0"/>
              <a:t>Field enhancement increasing over whole el. field range</a:t>
            </a:r>
          </a:p>
          <a:p>
            <a:pPr lvl="1"/>
            <a:r>
              <a:rPr lang="en-US" sz="2000" dirty="0" smtClean="0"/>
              <a:t>Field enhancement is continuous and smooth</a:t>
            </a:r>
          </a:p>
          <a:p>
            <a:r>
              <a:rPr lang="en-US" sz="2400" dirty="0" smtClean="0"/>
              <a:t>Stainless steel, single crystal Cu</a:t>
            </a:r>
          </a:p>
          <a:p>
            <a:pPr lvl="1"/>
            <a:r>
              <a:rPr lang="en-US" sz="2000" dirty="0" smtClean="0"/>
              <a:t>Field enhancement almost constant until critical field value</a:t>
            </a:r>
          </a:p>
          <a:p>
            <a:pPr lvl="1"/>
            <a:r>
              <a:rPr lang="en-US" sz="2000" dirty="0" smtClean="0"/>
              <a:t>Very fast increase of the field enhancement factor</a:t>
            </a:r>
          </a:p>
          <a:p>
            <a:r>
              <a:rPr lang="en-US" sz="2400" dirty="0" smtClean="0"/>
              <a:t>Maximum field enhancement  is 2 times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Field enhancement corresponds to protrusion growth</a:t>
            </a:r>
          </a:p>
          <a:p>
            <a:pPr lvl="1"/>
            <a:endParaRPr lang="en-US" sz="2000" dirty="0"/>
          </a:p>
        </p:txBody>
      </p:sp>
      <p:pic>
        <p:nvPicPr>
          <p:cNvPr id="9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136633" y="4077072"/>
            <a:ext cx="3361330" cy="2520998"/>
            <a:chOff x="5136633" y="4077072"/>
            <a:chExt cx="3361330" cy="2520998"/>
          </a:xfrm>
        </p:grpSpPr>
        <p:pic>
          <p:nvPicPr>
            <p:cNvPr id="8195" name="Picture 3" descr="H:\data_2_i\localhost_2\comsol4_models\helsinki\spherical void simulations\figures\stainless_steel_304\field enhancement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6633" y="4077072"/>
              <a:ext cx="3361330" cy="2520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5" t="1984" r="4494" b="1836"/>
            <a:stretch/>
          </p:blipFill>
          <p:spPr bwMode="auto">
            <a:xfrm>
              <a:off x="5676066" y="4221088"/>
              <a:ext cx="668020" cy="135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7740352" y="1484784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Soft Cu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41799" y="4149080"/>
            <a:ext cx="546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7384"/>
            <a:ext cx="8229600" cy="1143000"/>
          </a:xfrm>
        </p:spPr>
        <p:txBody>
          <a:bodyPr/>
          <a:lstStyle/>
          <a:p>
            <a:r>
              <a:rPr lang="en-US" dirty="0" smtClean="0"/>
              <a:t>Surface stress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70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Soft copper</a:t>
            </a:r>
          </a:p>
          <a:p>
            <a:pPr lvl="1"/>
            <a:r>
              <a:rPr lang="en-US" dirty="0" smtClean="0"/>
              <a:t>Continuous stress increase on void and surface</a:t>
            </a:r>
          </a:p>
          <a:p>
            <a:r>
              <a:rPr lang="en-US" dirty="0" smtClean="0"/>
              <a:t>Stainless steel</a:t>
            </a:r>
          </a:p>
          <a:p>
            <a:pPr lvl="1"/>
            <a:r>
              <a:rPr lang="en-US" dirty="0" smtClean="0"/>
              <a:t>Plateau at yield strength</a:t>
            </a:r>
          </a:p>
          <a:p>
            <a:pPr lvl="1"/>
            <a:r>
              <a:rPr lang="en-US" dirty="0" smtClean="0"/>
              <a:t>Material hardening and further plastic deformation</a:t>
            </a:r>
          </a:p>
          <a:p>
            <a:r>
              <a:rPr lang="en-US" dirty="0" smtClean="0"/>
              <a:t>Mayor differences in stress due to Young modulus</a:t>
            </a:r>
          </a:p>
          <a:p>
            <a:r>
              <a:rPr lang="en-US" dirty="0" smtClean="0"/>
              <a:t>Low Young modulus avoids sudden jumps in field enhancement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Deformation mechanism changes at depth~0.3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170" name="Picture 2" descr="H:\data_2_i\localhost_2\comsol4_models\helsinki\spherical void simulations\figures\soft_copper\soft_copper_surface_stress_samples_dephts_02_03_05_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45" y="119675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116632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-27384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56376" y="3450962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Soft Cu</a:t>
            </a:r>
            <a:endParaRPr lang="en-US" sz="1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004048" y="4077072"/>
            <a:ext cx="4032448" cy="2824372"/>
            <a:chOff x="5004048" y="4077072"/>
            <a:chExt cx="4032448" cy="2824372"/>
          </a:xfrm>
        </p:grpSpPr>
        <p:grpSp>
          <p:nvGrpSpPr>
            <p:cNvPr id="10" name="Group 9"/>
            <p:cNvGrpSpPr/>
            <p:nvPr/>
          </p:nvGrpSpPr>
          <p:grpSpPr>
            <a:xfrm>
              <a:off x="5004048" y="4077072"/>
              <a:ext cx="4032448" cy="2824372"/>
              <a:chOff x="5004048" y="3933056"/>
              <a:chExt cx="4032448" cy="2824372"/>
            </a:xfrm>
          </p:grpSpPr>
          <p:pic>
            <p:nvPicPr>
              <p:cNvPr id="7171" name="Picture 3" descr="H:\data_2_i\localhost_2\comsol4_models\helsinki\spherical void simulations\figures\stainless_steel_304\max_stress_on_surface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4048" y="3933056"/>
                <a:ext cx="3816424" cy="27896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5724128" y="6490643"/>
                <a:ext cx="3312368" cy="232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5400092" y="6525344"/>
                <a:ext cx="648072" cy="2320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2" descr="H:\data_2_i\localhost_2\comsol4_models\helsinki\spherical void simulations\figures\soft_copper\soft_copper_surface_stress_samples_dephts_02_03_05_1.tiff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77" t="91942" r="68614"/>
              <a:stretch/>
            </p:blipFill>
            <p:spPr bwMode="auto">
              <a:xfrm>
                <a:off x="5382746" y="6509284"/>
                <a:ext cx="682764" cy="232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60231" y="6495818"/>
                <a:ext cx="88678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Electric field</a:t>
                </a:r>
                <a:endParaRPr lang="en-US" sz="105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8036685" y="6296828"/>
              <a:ext cx="5466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Steel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68144" y="4293096"/>
              <a:ext cx="540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dirty="0" smtClean="0"/>
                <a:t>h/r= 0.2</a:t>
              </a:r>
              <a:endParaRPr lang="en-US" sz="8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144" y="4437112"/>
              <a:ext cx="540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dirty="0" smtClean="0"/>
                <a:t>h/r= 0.3</a:t>
              </a:r>
              <a:endParaRPr lang="en-US" sz="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8144" y="4581128"/>
              <a:ext cx="540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dirty="0" smtClean="0"/>
                <a:t>h/r= 0.5</a:t>
              </a:r>
              <a:endParaRPr lang="en-US" sz="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873050" y="4725160"/>
              <a:ext cx="540000" cy="14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dirty="0" smtClean="0"/>
                <a:t>h/r= 1</a:t>
              </a:r>
              <a:endParaRPr lang="en-US" sz="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116616" y="868547"/>
            <a:ext cx="1944216" cy="2808312"/>
            <a:chOff x="9324528" y="1268760"/>
            <a:chExt cx="1944216" cy="2808312"/>
          </a:xfrm>
        </p:grpSpPr>
        <p:sp>
          <p:nvSpPr>
            <p:cNvPr id="11" name="Rectangle 10"/>
            <p:cNvSpPr/>
            <p:nvPr/>
          </p:nvSpPr>
          <p:spPr>
            <a:xfrm>
              <a:off x="9324528" y="1268760"/>
              <a:ext cx="1944216" cy="2808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:\data_2_i\localhost_2\comsol4_models\helsinki\images\in_article\simulation_layout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14" t="18657" r="26240" b="20986"/>
            <a:stretch/>
          </p:blipFill>
          <p:spPr bwMode="auto">
            <a:xfrm>
              <a:off x="9540552" y="1552623"/>
              <a:ext cx="1490695" cy="231259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984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57077E-6 L -0.44496 0.2421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57" y="12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96 0.24236 L -0.44496 1.050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Yield</a:t>
            </a:r>
            <a:r>
              <a:rPr lang="et-EE" dirty="0" smtClean="0"/>
              <a:t> </a:t>
            </a:r>
            <a:r>
              <a:rPr lang="et-EE" dirty="0" err="1" smtClean="0"/>
              <a:t>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93" y="1484784"/>
            <a:ext cx="3964143" cy="517403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Nonlinear dependence from the void depth</a:t>
            </a:r>
          </a:p>
          <a:p>
            <a:r>
              <a:rPr lang="en-US" sz="2000" dirty="0" smtClean="0"/>
              <a:t>For </a:t>
            </a:r>
            <a:r>
              <a:rPr lang="en-US" sz="2000" b="1" dirty="0" smtClean="0"/>
              <a:t>h/r&lt;0.3</a:t>
            </a:r>
            <a:r>
              <a:rPr lang="en-US" sz="2000" dirty="0" smtClean="0"/>
              <a:t>, yielding starts at void tip</a:t>
            </a:r>
          </a:p>
          <a:p>
            <a:r>
              <a:rPr lang="en-US" sz="2000" dirty="0" smtClean="0"/>
              <a:t>For </a:t>
            </a:r>
            <a:r>
              <a:rPr lang="en-US" sz="2000" b="1" dirty="0" smtClean="0"/>
              <a:t>h/r=0.3</a:t>
            </a:r>
            <a:r>
              <a:rPr lang="en-US" sz="2000" dirty="0" smtClean="0"/>
              <a:t>, yielding equal at tip and sides</a:t>
            </a:r>
          </a:p>
          <a:p>
            <a:r>
              <a:rPr lang="en-US" sz="2000" dirty="0" smtClean="0"/>
              <a:t>For </a:t>
            </a:r>
            <a:r>
              <a:rPr lang="en-US" sz="2000" b="1" dirty="0" smtClean="0"/>
              <a:t>h/r&gt;0.3</a:t>
            </a:r>
            <a:r>
              <a:rPr lang="en-US" sz="2000" dirty="0" smtClean="0"/>
              <a:t>, stress is carried to the sides of the void</a:t>
            </a:r>
          </a:p>
          <a:p>
            <a:r>
              <a:rPr lang="en-US" sz="2000" dirty="0" smtClean="0"/>
              <a:t>Three  deformation mechanisms</a:t>
            </a:r>
          </a:p>
          <a:p>
            <a:pPr lvl="1"/>
            <a:r>
              <a:rPr lang="en-US" sz="1600" dirty="0" smtClean="0"/>
              <a:t>Deformation at metal surface</a:t>
            </a:r>
          </a:p>
          <a:p>
            <a:pPr lvl="1"/>
            <a:r>
              <a:rPr lang="en-US" sz="1600" dirty="0" smtClean="0"/>
              <a:t>Deformation at void surface</a:t>
            </a:r>
          </a:p>
          <a:p>
            <a:pPr lvl="1"/>
            <a:r>
              <a:rPr lang="en-US" sz="1600" dirty="0" smtClean="0"/>
              <a:t>Deformation due to decreased surface area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Too deep void starts to decrease the effective surface area of the sample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147" name="Picture 3" descr="H:\data_2_i\localhost_2\comsol4_models\helsinki\spherical void simulations\figures\yielding_for_r_h_ratio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485" y="1412776"/>
            <a:ext cx="5203035" cy="396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8084" y="5307723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t-EE" dirty="0" err="1" smtClean="0">
                <a:solidFill>
                  <a:srgbClr val="0000FF"/>
                </a:solidFill>
              </a:rPr>
              <a:t>Steel</a:t>
            </a:r>
            <a:endParaRPr lang="et-EE" dirty="0" smtClean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t-EE" dirty="0" err="1" smtClean="0">
                <a:solidFill>
                  <a:srgbClr val="FF0000"/>
                </a:solidFill>
              </a:rPr>
              <a:t>Single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crystal</a:t>
            </a:r>
            <a:r>
              <a:rPr lang="et-EE" dirty="0" smtClean="0">
                <a:solidFill>
                  <a:srgbClr val="FF0000"/>
                </a:solidFill>
              </a:rPr>
              <a:t> </a:t>
            </a:r>
            <a:r>
              <a:rPr lang="et-EE" dirty="0" err="1" smtClean="0">
                <a:solidFill>
                  <a:srgbClr val="FF0000"/>
                </a:solidFill>
              </a:rPr>
              <a:t>copper</a:t>
            </a:r>
            <a:endParaRPr lang="et-EE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t-EE" dirty="0" err="1" smtClean="0">
                <a:solidFill>
                  <a:srgbClr val="008000"/>
                </a:solidFill>
              </a:rPr>
              <a:t>Soft</a:t>
            </a:r>
            <a:r>
              <a:rPr lang="et-EE" dirty="0" smtClean="0">
                <a:solidFill>
                  <a:srgbClr val="008000"/>
                </a:solidFill>
              </a:rPr>
              <a:t> </a:t>
            </a:r>
            <a:r>
              <a:rPr lang="et-EE" dirty="0" err="1" smtClean="0">
                <a:solidFill>
                  <a:srgbClr val="008000"/>
                </a:solidFill>
              </a:rPr>
              <a:t>copper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32240" y="5235715"/>
            <a:ext cx="21602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data_2_i\localhost_2\comsol4_models\helsinki\spherical void simulations\figures\soft_copper\yield_example_02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7" t="25430" r="41505" b="19220"/>
          <a:stretch/>
        </p:blipFill>
        <p:spPr bwMode="auto">
          <a:xfrm>
            <a:off x="9468544" y="1616377"/>
            <a:ext cx="2492189" cy="2169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data_2_i\localhost_2\comsol4_models\helsinki\spherical void simulations\figures\soft_copper\yield_example_05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3" t="21073" r="42291" b="17174"/>
          <a:stretch/>
        </p:blipFill>
        <p:spPr bwMode="auto">
          <a:xfrm>
            <a:off x="10836696" y="1321270"/>
            <a:ext cx="2483224" cy="2420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data_2_i\localhost_2\comsol4_models\helsinki\spherical void simulations\figures\soft_copper\yield_example_05_el_field_4938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19949" r="51247" b="36156"/>
          <a:stretch/>
        </p:blipFill>
        <p:spPr bwMode="auto">
          <a:xfrm>
            <a:off x="11213332" y="13685"/>
            <a:ext cx="2556284" cy="261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68999" y="1710204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h/r=0.2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5 0.0851 L -0.41962 0.4102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87" y="16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962 0.41065 L -0.41962 1.0511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011E-7 L -0.56875 0.4350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6875 0.43455 L -0.64757 1.0749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32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4.43108E-6 L -0.61406 0.611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11" y="30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407 0.61078 L -0.81094 1.2511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320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97666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Deformation at realistic el</a:t>
            </a:r>
            <a:r>
              <a:rPr lang="et-EE" dirty="0" err="1" smtClean="0"/>
              <a:t>ectric</a:t>
            </a:r>
            <a:r>
              <a:rPr lang="en-US" dirty="0" smtClean="0"/>
              <a:t> field</a:t>
            </a:r>
            <a:r>
              <a:rPr lang="et-EE" dirty="0" smtClean="0"/>
              <a:t> </a:t>
            </a:r>
            <a:r>
              <a:rPr lang="en-US" dirty="0" smtClean="0"/>
              <a:t>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73723"/>
            <a:ext cx="4690864" cy="1972816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Void formation starts at fields &gt; 400 MV/m</a:t>
            </a:r>
          </a:p>
          <a:p>
            <a:r>
              <a:rPr lang="en-US" sz="2000" dirty="0" smtClean="0"/>
              <a:t>Material is plastic only in the vicinity of the defect</a:t>
            </a:r>
          </a:p>
          <a:p>
            <a:r>
              <a:rPr lang="en-US" sz="2000" dirty="0" smtClean="0"/>
              <a:t>Thin slit may be formed by com</a:t>
            </a:r>
            <a:r>
              <a:rPr lang="et-EE" sz="2000" dirty="0" smtClean="0"/>
              <a:t>b</a:t>
            </a:r>
            <a:r>
              <a:rPr lang="en-US" sz="2000" dirty="0" err="1" smtClean="0"/>
              <a:t>ination</a:t>
            </a:r>
            <a:r>
              <a:rPr lang="en-US" sz="2000" dirty="0" smtClean="0"/>
              <a:t> of voids or by a layer of fragile impurities</a:t>
            </a:r>
          </a:p>
          <a:p>
            <a:endParaRPr lang="en-US" sz="2000" dirty="0"/>
          </a:p>
        </p:txBody>
      </p:sp>
      <p:pic>
        <p:nvPicPr>
          <p:cNvPr id="3074" name="Picture 2" descr="H:\data_2_i\localhost_2\comsol4_models\helsinki\cyl_voi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4392488" cy="292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ata_2_i\localhost_2\comsol4_models\helsinki\cyl_void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4211960" cy="280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4581128"/>
            <a:ext cx="38164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Field enhancement factor ~2.4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Thin material layer over the void acts like a lever, decreasing the pressure needed for protrusion formation</a:t>
            </a:r>
            <a:endParaRPr lang="en-US" sz="2000" dirty="0"/>
          </a:p>
        </p:txBody>
      </p:sp>
      <p:pic>
        <p:nvPicPr>
          <p:cNvPr id="7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9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FEM is a viable too to simulate material defects</a:t>
            </a:r>
          </a:p>
          <a:p>
            <a:pPr lvl="1"/>
            <a:r>
              <a:rPr lang="en-US" dirty="0" smtClean="0"/>
              <a:t>MD is still needed to determine physics behind the effects</a:t>
            </a:r>
          </a:p>
          <a:p>
            <a:r>
              <a:rPr lang="en-US" dirty="0" smtClean="0"/>
              <a:t>Protrusion shape is similar for all simulated materials</a:t>
            </a:r>
          </a:p>
          <a:p>
            <a:r>
              <a:rPr lang="en-US" dirty="0" smtClean="0"/>
              <a:t>Material deformation starts after exceeding yield strength</a:t>
            </a:r>
          </a:p>
          <a:p>
            <a:r>
              <a:rPr lang="en-US" dirty="0" smtClean="0"/>
              <a:t>Field enhancement corresponds to protrusion growth</a:t>
            </a:r>
          </a:p>
          <a:p>
            <a:r>
              <a:rPr lang="en-US" dirty="0" smtClean="0"/>
              <a:t>Three protrusion generation mechanisms</a:t>
            </a:r>
          </a:p>
          <a:p>
            <a:pPr lvl="1"/>
            <a:r>
              <a:rPr lang="en-US" dirty="0" smtClean="0"/>
              <a:t>Deformation mechanisms change at h/r~0.3 and h/r~ 1</a:t>
            </a:r>
          </a:p>
          <a:p>
            <a:r>
              <a:rPr lang="en-US" dirty="0" smtClean="0"/>
              <a:t>Too deep void starts to decrease the effective surface area of the sample</a:t>
            </a:r>
          </a:p>
          <a:p>
            <a:r>
              <a:rPr lang="en-US" dirty="0" smtClean="0"/>
              <a:t>Single void needs too high el. field to produce a protrusion</a:t>
            </a:r>
            <a:endParaRPr lang="en-US" dirty="0"/>
          </a:p>
        </p:txBody>
      </p:sp>
      <p:pic>
        <p:nvPicPr>
          <p:cNvPr id="4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1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/>
          <a:lstStyle/>
          <a:p>
            <a:r>
              <a:rPr lang="et-EE" dirty="0" err="1" smtClean="0"/>
              <a:t>Thank</a:t>
            </a:r>
            <a:r>
              <a:rPr lang="et-EE" dirty="0" smtClean="0"/>
              <a:t> </a:t>
            </a:r>
            <a:r>
              <a:rPr lang="et-EE" dirty="0" err="1" smtClean="0"/>
              <a:t>You</a:t>
            </a:r>
            <a:r>
              <a:rPr lang="en-US" dirty="0" smtClean="0"/>
              <a:t> for Your attention</a:t>
            </a:r>
            <a:r>
              <a:rPr lang="et-EE" dirty="0" smtClean="0"/>
              <a:t>!</a:t>
            </a:r>
            <a:endParaRPr lang="en-US" dirty="0"/>
          </a:p>
        </p:txBody>
      </p:sp>
      <p:pic>
        <p:nvPicPr>
          <p:cNvPr id="4" name="Picture 2" descr="C:\Users\vah\Downloads\TY_logo_horisontaalne_Eng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20" y="6106711"/>
            <a:ext cx="3587750" cy="41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ah\Downloads\HY__LC01_LogoFP_3L_V4__CMY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44" y="4955153"/>
            <a:ext cx="1586324" cy="168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vah\Downloads\hip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188" y="5939688"/>
            <a:ext cx="751557" cy="7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breakdowns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603025"/>
            <a:ext cx="5184576" cy="255416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Accelerating structure damage due to electrical breakdowns</a:t>
            </a:r>
          </a:p>
          <a:p>
            <a:r>
              <a:rPr lang="en-US" dirty="0" smtClean="0"/>
              <a:t>Local field enhancement up to factor 100</a:t>
            </a:r>
          </a:p>
          <a:p>
            <a:r>
              <a:rPr lang="en-US" dirty="0" smtClean="0"/>
              <a:t>Field enhancement caused by „invisible needles“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1600" y="5488196"/>
            <a:ext cx="75608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Electrical breakdown rate must be </a:t>
            </a:r>
            <a:r>
              <a:rPr lang="en-US" sz="2000" b="1" dirty="0" smtClean="0"/>
              <a:t>decreased </a:t>
            </a:r>
            <a:r>
              <a:rPr lang="en-US" sz="2000" b="1" dirty="0" smtClean="0"/>
              <a:t>under 3</a:t>
            </a:r>
            <a:r>
              <a:rPr lang="en-US" sz="2000" b="1" dirty="0" smtClean="0">
                <a:sym typeface="Symbol"/>
              </a:rPr>
              <a:t></a:t>
            </a:r>
            <a:r>
              <a:rPr lang="en-US" sz="2000" b="1" dirty="0" smtClean="0"/>
              <a:t>10</a:t>
            </a:r>
            <a:r>
              <a:rPr lang="en-US" sz="2000" b="1" baseline="30000" dirty="0" smtClean="0"/>
              <a:t>-7</a:t>
            </a:r>
            <a:r>
              <a:rPr lang="en-US" sz="2000" b="1" dirty="0" smtClean="0"/>
              <a:t> 1/pulse/m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47664" y="6084004"/>
            <a:ext cx="6271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Voids in the material as possible factors affecting surface defects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95736" y="1948770"/>
            <a:ext cx="4833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Accelerating  el. field 100-150 MV/m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1484784"/>
            <a:ext cx="7874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Electrical breakdowns at  CLIC accelerator accelerating structure materials</a:t>
            </a:r>
            <a:endParaRPr lang="en-US" sz="2000" dirty="0"/>
          </a:p>
        </p:txBody>
      </p:sp>
      <p:pic>
        <p:nvPicPr>
          <p:cNvPr id="12290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54" b="19319"/>
          <a:stretch/>
        </p:blipFill>
        <p:spPr bwMode="auto">
          <a:xfrm>
            <a:off x="5370763" y="2616304"/>
            <a:ext cx="2945653" cy="2540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768943" y="5157192"/>
            <a:ext cx="16914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M. Aicheler, </a:t>
            </a:r>
            <a:r>
              <a:rPr lang="en-US" sz="1100" dirty="0" err="1" smtClean="0"/>
              <a:t>MeVArc</a:t>
            </a:r>
            <a:r>
              <a:rPr lang="en-US" sz="1100" dirty="0" smtClean="0"/>
              <a:t> 2011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4300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Void</a:t>
            </a:r>
            <a:r>
              <a:rPr lang="et-EE" dirty="0" smtClean="0"/>
              <a:t> </a:t>
            </a:r>
            <a:r>
              <a:rPr lang="et-EE" dirty="0" err="1" smtClean="0"/>
              <a:t>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Mechanism behind field emitting tip generation</a:t>
            </a:r>
          </a:p>
          <a:p>
            <a:r>
              <a:rPr lang="en-US" dirty="0" smtClean="0"/>
              <a:t>Void in material as stress concentrators</a:t>
            </a:r>
          </a:p>
          <a:p>
            <a:pPr lvl="1"/>
            <a:r>
              <a:rPr lang="en-US" dirty="0" smtClean="0"/>
              <a:t>Spherical voids due to surface energy minimization</a:t>
            </a:r>
          </a:p>
          <a:p>
            <a:pPr lvl="1"/>
            <a:r>
              <a:rPr lang="en-US" dirty="0" smtClean="0"/>
              <a:t>Single void in metal</a:t>
            </a:r>
          </a:p>
          <a:p>
            <a:r>
              <a:rPr lang="en-US" dirty="0" smtClean="0"/>
              <a:t>Several mechanisms acting at once to produce the tip?</a:t>
            </a:r>
          </a:p>
          <a:p>
            <a:endParaRPr lang="en-US" dirty="0" smtClean="0"/>
          </a:p>
          <a:p>
            <a:r>
              <a:rPr lang="en-US" dirty="0" smtClean="0"/>
              <a:t>Understanding protrusion growth mechanism in the case of spherical void in DC electrical field</a:t>
            </a:r>
          </a:p>
          <a:p>
            <a:pPr lvl="1"/>
            <a:r>
              <a:rPr lang="en-US" dirty="0" smtClean="0"/>
              <a:t>Soft copper</a:t>
            </a:r>
          </a:p>
          <a:p>
            <a:pPr lvl="1"/>
            <a:r>
              <a:rPr lang="en-US" dirty="0" smtClean="0"/>
              <a:t>Single crystal copper</a:t>
            </a:r>
          </a:p>
          <a:p>
            <a:pPr lvl="1"/>
            <a:r>
              <a:rPr lang="en-US" dirty="0" smtClean="0"/>
              <a:t>Stainless steel</a:t>
            </a:r>
          </a:p>
          <a:p>
            <a:pPr lvl="1"/>
            <a:endParaRPr lang="en-US" dirty="0" smtClean="0"/>
          </a:p>
        </p:txBody>
      </p:sp>
      <p:pic>
        <p:nvPicPr>
          <p:cNvPr id="4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09161" y="404664"/>
            <a:ext cx="569982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t-EE" sz="3200" dirty="0" smtClean="0">
                <a:solidFill>
                  <a:schemeClr val="tx1"/>
                </a:solidFill>
              </a:rPr>
              <a:t>Computer simulations</a:t>
            </a:r>
            <a:r>
              <a:rPr lang="sv-SE" sz="3200" dirty="0" smtClean="0">
                <a:solidFill>
                  <a:schemeClr val="tx1"/>
                </a:solidFill>
              </a:rPr>
              <a:t> in Chemistry and Physics</a:t>
            </a:r>
            <a:endParaRPr lang="et-EE" sz="3200" dirty="0" smtClean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85775" y="2060848"/>
            <a:ext cx="7286625" cy="4391025"/>
            <a:chOff x="683568" y="1846287"/>
            <a:chExt cx="7286625" cy="4391025"/>
          </a:xfrm>
        </p:grpSpPr>
        <p:sp>
          <p:nvSpPr>
            <p:cNvPr id="18" name="Rounded Rectangle 17"/>
            <p:cNvSpPr/>
            <p:nvPr/>
          </p:nvSpPr>
          <p:spPr>
            <a:xfrm>
              <a:off x="1898005" y="4774654"/>
              <a:ext cx="1643063" cy="857250"/>
            </a:xfrm>
            <a:prstGeom prst="roundRect">
              <a:avLst>
                <a:gd name="adj" fmla="val 3827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smtClean="0"/>
                <a:t>DFT</a:t>
              </a:r>
              <a:endParaRPr lang="et-EE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041005" y="4203154"/>
              <a:ext cx="1643063" cy="857250"/>
            </a:xfrm>
            <a:prstGeom prst="roundRect">
              <a:avLst>
                <a:gd name="adj" fmla="val 3827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t-EE" dirty="0"/>
                <a:t>Molecular dynamics</a:t>
              </a: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184005" y="3631654"/>
              <a:ext cx="1643063" cy="857250"/>
            </a:xfrm>
            <a:prstGeom prst="roundRect">
              <a:avLst>
                <a:gd name="adj" fmla="val 38270"/>
              </a:avLst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t-EE" dirty="0"/>
                <a:t>Mesoscale modeling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398443" y="3060154"/>
              <a:ext cx="1643062" cy="857250"/>
            </a:xfrm>
            <a:prstGeom prst="roundRect">
              <a:avLst>
                <a:gd name="adj" fmla="val 38270"/>
              </a:avLst>
            </a:prstGeom>
            <a:noFill/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t-EE" dirty="0"/>
                <a:t>Finite Element Analysis</a:t>
              </a:r>
            </a:p>
          </p:txBody>
        </p:sp>
        <p:grpSp>
          <p:nvGrpSpPr>
            <p:cNvPr id="5127" name="Group 36"/>
            <p:cNvGrpSpPr>
              <a:grpSpLocks/>
            </p:cNvGrpSpPr>
            <p:nvPr/>
          </p:nvGrpSpPr>
          <p:grpSpPr bwMode="auto">
            <a:xfrm>
              <a:off x="683568" y="1846287"/>
              <a:ext cx="7286625" cy="4391025"/>
              <a:chOff x="928662" y="1571612"/>
              <a:chExt cx="7286676" cy="439075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>
                <a:off x="1857355" y="5500433"/>
                <a:ext cx="5357851" cy="3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rot="5400000" flipH="1" flipV="1">
                <a:off x="106466" y="3678094"/>
                <a:ext cx="3930408" cy="317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30" name="TextBox 21"/>
              <p:cNvSpPr txBox="1">
                <a:spLocks noChangeArrowheads="1"/>
              </p:cNvSpPr>
              <p:nvPr/>
            </p:nvSpPr>
            <p:spPr bwMode="auto">
              <a:xfrm>
                <a:off x="6786578" y="5500702"/>
                <a:ext cx="142876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sz="2400"/>
                  <a:t>Distance</a:t>
                </a:r>
              </a:p>
            </p:txBody>
          </p:sp>
          <p:sp>
            <p:nvSpPr>
              <p:cNvPr id="5131" name="TextBox 22"/>
              <p:cNvSpPr txBox="1">
                <a:spLocks noChangeArrowheads="1"/>
              </p:cNvSpPr>
              <p:nvPr/>
            </p:nvSpPr>
            <p:spPr bwMode="auto">
              <a:xfrm>
                <a:off x="2214546" y="5572140"/>
                <a:ext cx="5715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/>
                  <a:t>1Å</a:t>
                </a:r>
              </a:p>
            </p:txBody>
          </p:sp>
          <p:sp>
            <p:nvSpPr>
              <p:cNvPr id="5132" name="TextBox 23"/>
              <p:cNvSpPr txBox="1">
                <a:spLocks noChangeArrowheads="1"/>
              </p:cNvSpPr>
              <p:nvPr/>
            </p:nvSpPr>
            <p:spPr bwMode="auto">
              <a:xfrm>
                <a:off x="3286116" y="5572140"/>
                <a:ext cx="71438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/>
                  <a:t>1nm</a:t>
                </a:r>
              </a:p>
            </p:txBody>
          </p:sp>
          <p:sp>
            <p:nvSpPr>
              <p:cNvPr id="5133" name="TextBox 24"/>
              <p:cNvSpPr txBox="1">
                <a:spLocks noChangeArrowheads="1"/>
              </p:cNvSpPr>
              <p:nvPr/>
            </p:nvSpPr>
            <p:spPr bwMode="auto">
              <a:xfrm>
                <a:off x="5143504" y="5572140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/>
                  <a:t>1</a:t>
                </a:r>
                <a:r>
                  <a:rPr lang="el-GR"/>
                  <a:t>μ</a:t>
                </a:r>
                <a:r>
                  <a:rPr lang="et-EE"/>
                  <a:t>m</a:t>
                </a:r>
              </a:p>
            </p:txBody>
          </p:sp>
          <p:sp>
            <p:nvSpPr>
              <p:cNvPr id="5134" name="TextBox 25"/>
              <p:cNvSpPr txBox="1">
                <a:spLocks noChangeArrowheads="1"/>
              </p:cNvSpPr>
              <p:nvPr/>
            </p:nvSpPr>
            <p:spPr bwMode="auto">
              <a:xfrm>
                <a:off x="4286248" y="5572140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/>
                  <a:t>10nm</a:t>
                </a:r>
              </a:p>
            </p:txBody>
          </p:sp>
          <p:sp>
            <p:nvSpPr>
              <p:cNvPr id="5135" name="TextBox 26"/>
              <p:cNvSpPr txBox="1">
                <a:spLocks noChangeArrowheads="1"/>
              </p:cNvSpPr>
              <p:nvPr/>
            </p:nvSpPr>
            <p:spPr bwMode="auto">
              <a:xfrm>
                <a:off x="6000760" y="5572140"/>
                <a:ext cx="78581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/>
                  <a:t>1mm</a:t>
                </a:r>
              </a:p>
            </p:txBody>
          </p:sp>
          <p:sp>
            <p:nvSpPr>
              <p:cNvPr id="5136" name="TextBox 28"/>
              <p:cNvSpPr txBox="1">
                <a:spLocks noChangeArrowheads="1"/>
              </p:cNvSpPr>
              <p:nvPr/>
            </p:nvSpPr>
            <p:spPr bwMode="auto">
              <a:xfrm>
                <a:off x="928662" y="5000636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dirty="0"/>
                  <a:t>femtosec</a:t>
                </a:r>
              </a:p>
            </p:txBody>
          </p:sp>
          <p:sp>
            <p:nvSpPr>
              <p:cNvPr id="5137" name="TextBox 29"/>
              <p:cNvSpPr txBox="1">
                <a:spLocks noChangeArrowheads="1"/>
              </p:cNvSpPr>
              <p:nvPr/>
            </p:nvSpPr>
            <p:spPr bwMode="auto">
              <a:xfrm>
                <a:off x="1071538" y="4500570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dirty="0"/>
                  <a:t>picosec</a:t>
                </a:r>
              </a:p>
            </p:txBody>
          </p:sp>
          <p:sp>
            <p:nvSpPr>
              <p:cNvPr id="5138" name="TextBox 30"/>
              <p:cNvSpPr txBox="1">
                <a:spLocks noChangeArrowheads="1"/>
              </p:cNvSpPr>
              <p:nvPr/>
            </p:nvSpPr>
            <p:spPr bwMode="auto">
              <a:xfrm>
                <a:off x="1000100" y="4071942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dirty="0"/>
                  <a:t>nanosec</a:t>
                </a:r>
              </a:p>
            </p:txBody>
          </p:sp>
          <p:sp>
            <p:nvSpPr>
              <p:cNvPr id="5139" name="TextBox 31"/>
              <p:cNvSpPr txBox="1">
                <a:spLocks noChangeArrowheads="1"/>
              </p:cNvSpPr>
              <p:nvPr/>
            </p:nvSpPr>
            <p:spPr bwMode="auto">
              <a:xfrm>
                <a:off x="928662" y="3643314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dirty="0"/>
                  <a:t>microsec</a:t>
                </a:r>
              </a:p>
            </p:txBody>
          </p:sp>
          <p:sp>
            <p:nvSpPr>
              <p:cNvPr id="5140" name="TextBox 32"/>
              <p:cNvSpPr txBox="1">
                <a:spLocks noChangeArrowheads="1"/>
              </p:cNvSpPr>
              <p:nvPr/>
            </p:nvSpPr>
            <p:spPr bwMode="auto">
              <a:xfrm>
                <a:off x="1000100" y="3143248"/>
                <a:ext cx="128588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dirty="0"/>
                  <a:t>seconds</a:t>
                </a:r>
              </a:p>
            </p:txBody>
          </p:sp>
          <p:sp>
            <p:nvSpPr>
              <p:cNvPr id="5141" name="TextBox 33"/>
              <p:cNvSpPr txBox="1">
                <a:spLocks noChangeArrowheads="1"/>
              </p:cNvSpPr>
              <p:nvPr/>
            </p:nvSpPr>
            <p:spPr bwMode="auto">
              <a:xfrm>
                <a:off x="1142976" y="2143116"/>
                <a:ext cx="10001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dirty="0"/>
                  <a:t>years</a:t>
                </a:r>
              </a:p>
            </p:txBody>
          </p:sp>
          <p:sp>
            <p:nvSpPr>
              <p:cNvPr id="5142" name="TextBox 35"/>
              <p:cNvSpPr txBox="1">
                <a:spLocks noChangeArrowheads="1"/>
              </p:cNvSpPr>
              <p:nvPr/>
            </p:nvSpPr>
            <p:spPr bwMode="auto">
              <a:xfrm>
                <a:off x="1142976" y="1571612"/>
                <a:ext cx="135732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t-EE" sz="2400"/>
                  <a:t>Time</a:t>
                </a:r>
              </a:p>
            </p:txBody>
          </p:sp>
        </p:grpSp>
      </p:grpSp>
      <p:sp>
        <p:nvSpPr>
          <p:cNvPr id="24" name="Rounded Rectangle 23"/>
          <p:cNvSpPr/>
          <p:nvPr/>
        </p:nvSpPr>
        <p:spPr>
          <a:xfrm>
            <a:off x="3957588" y="3257861"/>
            <a:ext cx="3286124" cy="1732125"/>
          </a:xfrm>
          <a:prstGeom prst="roundRect">
            <a:avLst>
              <a:gd name="adj" fmla="val 20186"/>
            </a:avLst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t-EE" dirty="0">
              <a:solidFill>
                <a:srgbClr val="FF0000"/>
              </a:solidFill>
            </a:endParaRPr>
          </a:p>
        </p:txBody>
      </p:sp>
      <p:pic>
        <p:nvPicPr>
          <p:cNvPr id="25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7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</a:t>
            </a:r>
            <a:r>
              <a:rPr lang="et-EE" dirty="0" smtClean="0"/>
              <a:t>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4032448" cy="482453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Fully coupled electric field – mechanical interaction</a:t>
            </a:r>
          </a:p>
          <a:p>
            <a:pPr lvl="1"/>
            <a:r>
              <a:rPr lang="en-US" sz="2000" dirty="0" smtClean="0"/>
              <a:t>Electric field deforms sample</a:t>
            </a:r>
          </a:p>
          <a:p>
            <a:pPr lvl="1"/>
            <a:r>
              <a:rPr lang="en-US" sz="2000" dirty="0" smtClean="0"/>
              <a:t>Deformed sample causes local field enhancement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Dc El. field ramped from 0 … 10 000 MV/m</a:t>
            </a:r>
          </a:p>
          <a:p>
            <a:r>
              <a:rPr lang="en-US" sz="2400" dirty="0" err="1" smtClean="0"/>
              <a:t>Comsol</a:t>
            </a:r>
            <a:r>
              <a:rPr lang="en-US" sz="2400" dirty="0" smtClean="0"/>
              <a:t> </a:t>
            </a:r>
            <a:r>
              <a:rPr lang="en-US" sz="2400" dirty="0" err="1" smtClean="0"/>
              <a:t>Multiphysics</a:t>
            </a:r>
            <a:r>
              <a:rPr lang="en-US" sz="2400" dirty="0" smtClean="0"/>
              <a:t> 4.3</a:t>
            </a:r>
          </a:p>
          <a:p>
            <a:pPr lvl="1"/>
            <a:r>
              <a:rPr lang="en-US" sz="2000" dirty="0" smtClean="0"/>
              <a:t>Nonlinear Structural Materials Module</a:t>
            </a:r>
          </a:p>
          <a:p>
            <a:pPr lvl="1"/>
            <a:r>
              <a:rPr lang="en-US" sz="2000" dirty="0" smtClean="0"/>
              <a:t>AC/DC module</a:t>
            </a:r>
          </a:p>
          <a:p>
            <a:r>
              <a:rPr lang="en-US" sz="2400" dirty="0" smtClean="0"/>
              <a:t>3D-simulations, 2D-snapshots</a:t>
            </a:r>
          </a:p>
          <a:p>
            <a:r>
              <a:rPr lang="en-US" sz="2400" dirty="0" smtClean="0"/>
              <a:t>Simulated materials:</a:t>
            </a:r>
          </a:p>
          <a:p>
            <a:pPr lvl="1"/>
            <a:r>
              <a:rPr lang="en-US" sz="2000" dirty="0" smtClean="0"/>
              <a:t>Soft copper</a:t>
            </a:r>
          </a:p>
          <a:p>
            <a:pPr lvl="1"/>
            <a:r>
              <a:rPr lang="en-US" sz="2000" dirty="0" smtClean="0"/>
              <a:t>Single crystal copper</a:t>
            </a:r>
          </a:p>
          <a:p>
            <a:pPr lvl="1"/>
            <a:r>
              <a:rPr lang="en-US" sz="2000" dirty="0" smtClean="0"/>
              <a:t>Stainless steel </a:t>
            </a:r>
            <a:endParaRPr lang="en-US" sz="2000" dirty="0"/>
          </a:p>
        </p:txBody>
      </p:sp>
      <p:pic>
        <p:nvPicPr>
          <p:cNvPr id="1026" name="Picture 2" descr="H:\data_2_i\localhost_2\comsol4_models\helsinki\images\in_article\simulation_layou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58" y="1052736"/>
            <a:ext cx="4494213" cy="550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38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06" y="116632"/>
            <a:ext cx="8229600" cy="1143000"/>
          </a:xfrm>
        </p:spPr>
        <p:txBody>
          <a:bodyPr/>
          <a:lstStyle/>
          <a:p>
            <a:r>
              <a:rPr lang="en-US" smtClean="0"/>
              <a:t>Material model</a:t>
            </a:r>
            <a:endParaRPr lang="en-US"/>
          </a:p>
        </p:txBody>
      </p:sp>
      <p:pic>
        <p:nvPicPr>
          <p:cNvPr id="1026" name="Picture 2" descr="H:\data_2_i\localhost_2\comsol4_models\helsinki\stress-strain curve simulations\necking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36602"/>
            <a:ext cx="3569032" cy="267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451277"/>
            <a:ext cx="4824536" cy="2448272"/>
          </a:xfrm>
        </p:spPr>
        <p:txBody>
          <a:bodyPr>
            <a:normAutofit fontScale="55000" lnSpcReduction="20000"/>
          </a:bodyPr>
          <a:lstStyle/>
          <a:p>
            <a:pPr marL="285750" indent="-285750"/>
            <a:r>
              <a:rPr lang="en-US" dirty="0" err="1" smtClean="0"/>
              <a:t>Elastoplastic</a:t>
            </a:r>
            <a:r>
              <a:rPr lang="en-US" dirty="0" smtClean="0"/>
              <a:t> deformation of material, simulation of large strains</a:t>
            </a:r>
          </a:p>
          <a:p>
            <a:pPr marL="285750" indent="-285750"/>
            <a:r>
              <a:rPr lang="en-US" dirty="0" smtClean="0"/>
              <a:t>Validation of material model and parameters by conducting tensile stress simulations</a:t>
            </a:r>
          </a:p>
          <a:p>
            <a:pPr marL="285750" indent="-285750"/>
            <a:r>
              <a:rPr lang="en-US" dirty="0" smtClean="0"/>
              <a:t>Accurate duplication of the experimental results (tensile and </a:t>
            </a:r>
            <a:r>
              <a:rPr lang="en-US" dirty="0" err="1" smtClean="0"/>
              <a:t>nanoindentation</a:t>
            </a:r>
            <a:r>
              <a:rPr lang="en-US" dirty="0" smtClean="0"/>
              <a:t> test)</a:t>
            </a:r>
          </a:p>
          <a:p>
            <a:pPr marL="285750"/>
            <a:r>
              <a:rPr lang="en-US" b="1" dirty="0" smtClean="0"/>
              <a:t>Parameters from tensile test are macroscopic, single crystal parameters are needed due to large grains in soft copper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69251"/>
              </p:ext>
            </p:extLst>
          </p:nvPr>
        </p:nvGraphicFramePr>
        <p:xfrm>
          <a:off x="107504" y="4149080"/>
          <a:ext cx="5256584" cy="219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008112"/>
                <a:gridCol w="896815"/>
                <a:gridCol w="1047401"/>
                <a:gridCol w="1152128"/>
              </a:tblGrid>
              <a:tr h="883647">
                <a:tc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/>
                        <a:t>Structural Steel</a:t>
                      </a:r>
                    </a:p>
                    <a:p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Soft Copper</a:t>
                      </a:r>
                      <a:r>
                        <a:rPr lang="et-EE" sz="1600" b="0" noProof="0" dirty="0" smtClean="0"/>
                        <a:t> (CERN)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Single </a:t>
                      </a:r>
                      <a:r>
                        <a:rPr lang="en-US" sz="1600" b="0" noProof="0" dirty="0" smtClean="0"/>
                        <a:t>crystal copper [1]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noProof="0" smtClean="0"/>
                        <a:t>Often used copper parameters</a:t>
                      </a:r>
                      <a:endParaRPr lang="en-US" sz="1600" b="0" noProof="0"/>
                    </a:p>
                  </a:txBody>
                  <a:tcPr/>
                </a:tc>
              </a:tr>
              <a:tr h="528733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Young’s </a:t>
                      </a:r>
                      <a:r>
                        <a:rPr lang="en-US" sz="1600" b="0" noProof="0" dirty="0" smtClean="0"/>
                        <a:t>modulus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200 GPa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3.05 </a:t>
                      </a:r>
                      <a:r>
                        <a:rPr lang="en-US" sz="1600" noProof="0" dirty="0" err="1" smtClean="0"/>
                        <a:t>GPa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57 </a:t>
                      </a:r>
                      <a:r>
                        <a:rPr lang="en-US" sz="1600" noProof="0" dirty="0" err="1" smtClean="0"/>
                        <a:t>GPa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110 </a:t>
                      </a:r>
                      <a:r>
                        <a:rPr lang="en-US" sz="1600" noProof="0" dirty="0" err="1" smtClean="0"/>
                        <a:t>GPa</a:t>
                      </a:r>
                      <a:endParaRPr lang="en-US" sz="1600" noProof="0" dirty="0"/>
                    </a:p>
                  </a:txBody>
                  <a:tcPr/>
                </a:tc>
              </a:tr>
              <a:tr h="732091">
                <a:tc>
                  <a:txBody>
                    <a:bodyPr/>
                    <a:lstStyle/>
                    <a:p>
                      <a:r>
                        <a:rPr lang="en-US" sz="1600" b="0" noProof="0" dirty="0" smtClean="0"/>
                        <a:t>Initial yield </a:t>
                      </a:r>
                      <a:r>
                        <a:rPr lang="et-EE" sz="1600" b="0" noProof="0" dirty="0" smtClean="0"/>
                        <a:t>stress</a:t>
                      </a:r>
                      <a:endParaRPr lang="en-US" sz="16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noProof="0" dirty="0" smtClean="0"/>
                        <a:t>290</a:t>
                      </a:r>
                      <a:r>
                        <a:rPr lang="en-US" sz="1600" noProof="0" dirty="0" smtClean="0"/>
                        <a:t> </a:t>
                      </a:r>
                      <a:r>
                        <a:rPr lang="en-US" sz="1600" noProof="0" dirty="0" err="1" smtClean="0"/>
                        <a:t>MPa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68</a:t>
                      </a:r>
                      <a:r>
                        <a:rPr lang="en-US" sz="1600" baseline="0" noProof="0" smtClean="0"/>
                        <a:t> MPa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98 MPa</a:t>
                      </a:r>
                      <a:endParaRPr lang="en-US" sz="16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70 </a:t>
                      </a:r>
                      <a:r>
                        <a:rPr lang="en-US" sz="1600" noProof="0" dirty="0" err="1" smtClean="0"/>
                        <a:t>MPa</a:t>
                      </a:r>
                      <a:endParaRPr lang="en-US" sz="1600" noProof="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116632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:\data_2_i\localhost_2\comsol4_models\helsinki\nanointendation_sim_vs_ex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058" y="4080803"/>
            <a:ext cx="3643430" cy="273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96" y="6381328"/>
            <a:ext cx="46682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[1] Y</a:t>
            </a:r>
            <a:r>
              <a:rPr lang="en-US" sz="900" dirty="0"/>
              <a:t>. Liu, B. Wang, M. Yoshino, S. Roy, H. Lu, R. </a:t>
            </a:r>
            <a:r>
              <a:rPr lang="en-US" sz="900" dirty="0" err="1" smtClean="0"/>
              <a:t>Komanduri,J</a:t>
            </a:r>
            <a:r>
              <a:rPr lang="en-US" sz="900" dirty="0" smtClean="0"/>
              <a:t>. Mech. Phys. Solids, </a:t>
            </a:r>
            <a:r>
              <a:rPr lang="en-US" sz="900" dirty="0"/>
              <a:t>53 (2005) </a:t>
            </a:r>
            <a:r>
              <a:rPr lang="en-US" sz="900" dirty="0" smtClean="0"/>
              <a:t>2718</a:t>
            </a:r>
            <a:endParaRPr lang="en-US" sz="900" dirty="0"/>
          </a:p>
        </p:txBody>
      </p:sp>
      <p:pic>
        <p:nvPicPr>
          <p:cNvPr id="16388" name="Picture 4" descr="H:\data_2_i\localhost_2\comsol4_models\helsinki\stress_strain_curve _compari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8475"/>
            <a:ext cx="387225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37566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33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MD vs FEM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54684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MD – exaggerated el. fields are needed</a:t>
            </a:r>
          </a:p>
          <a:p>
            <a:r>
              <a:rPr lang="en-US" dirty="0" smtClean="0"/>
              <a:t>MD simulations are accurate, but time consuming</a:t>
            </a:r>
          </a:p>
          <a:p>
            <a:r>
              <a:rPr lang="en-US" dirty="0" smtClean="0"/>
              <a:t>FEM is computationally fast, but limited at atomistic scale</a:t>
            </a:r>
          </a:p>
          <a:p>
            <a:r>
              <a:rPr lang="en-US" dirty="0" smtClean="0"/>
              <a:t>Very similar protrusion shape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Material deformation starts in same region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H:\data_2_i\localhost_2\comsol4_models\helsinki\stress-strain curve simulations\moviefr001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2881423" cy="216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28739" r="48460" b="20994"/>
          <a:stretch/>
        </p:blipFill>
        <p:spPr bwMode="auto">
          <a:xfrm>
            <a:off x="5356348" y="1412776"/>
            <a:ext cx="2839938" cy="2656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020" y="274638"/>
            <a:ext cx="55663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Void at max. deformation – different materials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687" y="5085184"/>
            <a:ext cx="8229600" cy="13681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Similar protrusion shape for all materials</a:t>
            </a:r>
          </a:p>
          <a:p>
            <a:r>
              <a:rPr lang="en-US" dirty="0" smtClean="0"/>
              <a:t>Higher el. fields are needed to deform stronger materials</a:t>
            </a:r>
          </a:p>
          <a:p>
            <a:r>
              <a:rPr lang="en-US" dirty="0" smtClean="0"/>
              <a:t>Slightly different maximum stress regions</a:t>
            </a:r>
          </a:p>
          <a:p>
            <a:r>
              <a:rPr lang="en-US" dirty="0" smtClean="0"/>
              <a:t>Plastic deformation distribution highly dependent from material</a:t>
            </a:r>
            <a:endParaRPr lang="en-US" dirty="0"/>
          </a:p>
        </p:txBody>
      </p:sp>
      <p:pic>
        <p:nvPicPr>
          <p:cNvPr id="9218" name="Picture 2" descr="H:\data_2_i\localhost_2\comsol4_models\helsinki\spherical void simulations\figures\soft_copper\soft_copper_radius_05_las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5" t="22730" r="53689" b="24606"/>
          <a:stretch/>
        </p:blipFill>
        <p:spPr bwMode="auto">
          <a:xfrm>
            <a:off x="6263640" y="1604265"/>
            <a:ext cx="2484824" cy="283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ata_2_i\localhost_2\comsol4_models\helsinki\spherical void simulations\figures\single_crystal_copper\single_crystal_depth_05_last_timestep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6" t="22762" r="39900" b="21473"/>
          <a:stretch/>
        </p:blipFill>
        <p:spPr bwMode="auto">
          <a:xfrm>
            <a:off x="3228202" y="1556790"/>
            <a:ext cx="2495926" cy="28328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data_2_i\localhost_2\comsol4_models\helsinki\spherical void simulations\figures\stainless_steel_304\steel_304_final_step_depth_0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6" t="11558" r="42146" b="20614"/>
          <a:stretch/>
        </p:blipFill>
        <p:spPr bwMode="auto">
          <a:xfrm>
            <a:off x="395536" y="1556790"/>
            <a:ext cx="2282474" cy="2880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28697" y="3967986"/>
            <a:ext cx="1514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Stainless Steel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24560" y="3967986"/>
            <a:ext cx="169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crystal Cu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396798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 Cu</a:t>
            </a:r>
            <a:endParaRPr lang="en-US" dirty="0"/>
          </a:p>
        </p:txBody>
      </p:sp>
      <p:pic>
        <p:nvPicPr>
          <p:cNvPr id="10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0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:\data_2_i\localhost_2\comsol4_models\helsinki\spherical void simulations\figures\soft_copper\soft_copper_depth_05_evolution_thick_plasti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2441" r="4978" b="25307"/>
          <a:stretch/>
        </p:blipFill>
        <p:spPr bwMode="auto">
          <a:xfrm>
            <a:off x="4653026" y="1452646"/>
            <a:ext cx="4455478" cy="323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data_2_i\localhost_2\comsol4_models\helsinki\spherical void simulations\figures\stainless_steel_304\depth_05_protrusion_evolution_thick_plasti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7" t="5026" r="7429" b="8661"/>
          <a:stretch/>
        </p:blipFill>
        <p:spPr bwMode="auto">
          <a:xfrm>
            <a:off x="323528" y="3487830"/>
            <a:ext cx="4248472" cy="339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Protrusion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3"/>
            <a:ext cx="4402832" cy="2160241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Scale invariance – larger voids produce only larger protrusions</a:t>
            </a:r>
          </a:p>
          <a:p>
            <a:r>
              <a:rPr lang="en-US" dirty="0"/>
              <a:t>Well defined protrusion evolves on the steel surface</a:t>
            </a:r>
          </a:p>
          <a:p>
            <a:r>
              <a:rPr lang="et-EE" dirty="0"/>
              <a:t>L</a:t>
            </a:r>
            <a:r>
              <a:rPr lang="en-US" dirty="0" err="1"/>
              <a:t>ow</a:t>
            </a:r>
            <a:r>
              <a:rPr lang="en-US" dirty="0"/>
              <a:t> protrusion evolves on the soft copper surface </a:t>
            </a:r>
          </a:p>
          <a:p>
            <a:r>
              <a:rPr lang="en-US" dirty="0"/>
              <a:t>Protrusion formation on copper surface requires ~2 times lower el. field</a:t>
            </a:r>
          </a:p>
          <a:p>
            <a:r>
              <a:rPr lang="en-US" dirty="0" smtClean="0"/>
              <a:t>Protrusion formation starts after material becomes plastic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4793084"/>
            <a:ext cx="4324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Soft </a:t>
            </a:r>
            <a:r>
              <a:rPr lang="en-US" dirty="0" smtClean="0"/>
              <a:t>copper is </a:t>
            </a:r>
            <a:r>
              <a:rPr lang="et-EE" dirty="0"/>
              <a:t>„</a:t>
            </a:r>
            <a:r>
              <a:rPr lang="en-US" dirty="0"/>
              <a:t>harder</a:t>
            </a:r>
            <a:r>
              <a:rPr lang="et-EE" dirty="0"/>
              <a:t>“</a:t>
            </a:r>
            <a:r>
              <a:rPr lang="en-US" dirty="0"/>
              <a:t> to deform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Material hardening around the void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Nearby </a:t>
            </a:r>
            <a:r>
              <a:rPr lang="et-EE" dirty="0"/>
              <a:t> m</a:t>
            </a:r>
            <a:r>
              <a:rPr lang="en-US" dirty="0" err="1"/>
              <a:t>aterial</a:t>
            </a:r>
            <a:r>
              <a:rPr lang="en-US" dirty="0"/>
              <a:t> deformation due to low </a:t>
            </a:r>
            <a:r>
              <a:rPr lang="en-US" dirty="0" smtClean="0"/>
              <a:t>Young’s </a:t>
            </a:r>
            <a:r>
              <a:rPr lang="en-US" dirty="0"/>
              <a:t>modulus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Over </a:t>
            </a:r>
            <a:r>
              <a:rPr lang="en-US" dirty="0" smtClean="0"/>
              <a:t>2000 </a:t>
            </a:r>
            <a:r>
              <a:rPr lang="en-US" dirty="0"/>
              <a:t>MV/m is required to initiate any significant protrusion formation in soft copper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2039" y="1441638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Soft Cu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154" y="3514998"/>
            <a:ext cx="648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Steel</a:t>
            </a:r>
            <a:endParaRPr lang="en-US" dirty="0"/>
          </a:p>
        </p:txBody>
      </p:sp>
      <p:pic>
        <p:nvPicPr>
          <p:cNvPr id="11" name="Picture 2" descr="C:\Users\vah\Downloads\TY_logo_ring_jooneta_sin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7" y="315481"/>
            <a:ext cx="1000125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vah\Downloads\HY__LC01_LogoFP_3L_V4__CMYK_without_tex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722" y="213440"/>
            <a:ext cx="1310006" cy="123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17988</TotalTime>
  <Words>957</Words>
  <Application>Microsoft Office PowerPoint</Application>
  <PresentationFormat>On-screen Show (4:3)</PresentationFormat>
  <Paragraphs>177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Finite elements simulations of surface protrusion evolution due to spherical voids in the metals</vt:lpstr>
      <vt:lpstr>Electrical breakdowns</vt:lpstr>
      <vt:lpstr>Void hypothesis</vt:lpstr>
      <vt:lpstr>Computer simulations in Chemistry and Physics</vt:lpstr>
      <vt:lpstr>Simulated system</vt:lpstr>
      <vt:lpstr>Material model</vt:lpstr>
      <vt:lpstr>MD vs FEM</vt:lpstr>
      <vt:lpstr>Void at max. deformation – different materials</vt:lpstr>
      <vt:lpstr>Protrusion formation</vt:lpstr>
      <vt:lpstr>Protrusion formation at different depths</vt:lpstr>
      <vt:lpstr>Field enhancement factor</vt:lpstr>
      <vt:lpstr>Surface stress distribution</vt:lpstr>
      <vt:lpstr>Yield point</vt:lpstr>
      <vt:lpstr>Deformation at realistic electric field strength</vt:lpstr>
      <vt:lpstr>Conclusions</vt:lpstr>
      <vt:lpstr>Thank You for Your attention!</vt:lpstr>
    </vt:vector>
  </TitlesOfParts>
  <Company>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 user</dc:creator>
  <cp:lastModifiedBy>UT user</cp:lastModifiedBy>
  <cp:revision>157</cp:revision>
  <dcterms:created xsi:type="dcterms:W3CDTF">2012-12-07T09:50:14Z</dcterms:created>
  <dcterms:modified xsi:type="dcterms:W3CDTF">2013-01-29T20:24:59Z</dcterms:modified>
</cp:coreProperties>
</file>