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56" r:id="rId2"/>
    <p:sldId id="31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325" r:id="rId12"/>
    <p:sldId id="276" r:id="rId13"/>
    <p:sldId id="268" r:id="rId14"/>
    <p:sldId id="267" r:id="rId15"/>
    <p:sldId id="266" r:id="rId16"/>
    <p:sldId id="270" r:id="rId17"/>
    <p:sldId id="269" r:id="rId18"/>
    <p:sldId id="324" r:id="rId19"/>
    <p:sldId id="271" r:id="rId20"/>
    <p:sldId id="274" r:id="rId21"/>
    <p:sldId id="275" r:id="rId22"/>
    <p:sldId id="273" r:id="rId23"/>
    <p:sldId id="272" r:id="rId24"/>
    <p:sldId id="277" r:id="rId25"/>
    <p:sldId id="280" r:id="rId26"/>
    <p:sldId id="281" r:id="rId27"/>
    <p:sldId id="318" r:id="rId28"/>
    <p:sldId id="282" r:id="rId29"/>
    <p:sldId id="283" r:id="rId30"/>
    <p:sldId id="284" r:id="rId31"/>
    <p:sldId id="285" r:id="rId32"/>
    <p:sldId id="288" r:id="rId33"/>
    <p:sldId id="289" r:id="rId34"/>
    <p:sldId id="290" r:id="rId35"/>
    <p:sldId id="291" r:id="rId36"/>
    <p:sldId id="295" r:id="rId37"/>
    <p:sldId id="299" r:id="rId38"/>
    <p:sldId id="292" r:id="rId39"/>
    <p:sldId id="293" r:id="rId40"/>
    <p:sldId id="296" r:id="rId41"/>
    <p:sldId id="297" r:id="rId42"/>
    <p:sldId id="298" r:id="rId43"/>
    <p:sldId id="320" r:id="rId44"/>
    <p:sldId id="326" r:id="rId45"/>
    <p:sldId id="300" r:id="rId46"/>
    <p:sldId id="301" r:id="rId47"/>
    <p:sldId id="287" r:id="rId48"/>
    <p:sldId id="302" r:id="rId49"/>
    <p:sldId id="303" r:id="rId50"/>
    <p:sldId id="304" r:id="rId51"/>
    <p:sldId id="305" r:id="rId52"/>
    <p:sldId id="308" r:id="rId53"/>
    <p:sldId id="307" r:id="rId54"/>
    <p:sldId id="309" r:id="rId55"/>
    <p:sldId id="323" r:id="rId56"/>
    <p:sldId id="327" r:id="rId57"/>
    <p:sldId id="286" r:id="rId58"/>
    <p:sldId id="306" r:id="rId59"/>
    <p:sldId id="310" r:id="rId60"/>
    <p:sldId id="311" r:id="rId61"/>
    <p:sldId id="312" r:id="rId62"/>
    <p:sldId id="313" r:id="rId63"/>
    <p:sldId id="314" r:id="rId64"/>
    <p:sldId id="319" r:id="rId65"/>
    <p:sldId id="322" r:id="rId66"/>
    <p:sldId id="315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2115" autoAdjust="0"/>
  </p:normalViewPr>
  <p:slideViewPr>
    <p:cSldViewPr>
      <p:cViewPr varScale="1">
        <p:scale>
          <a:sx n="67" d="100"/>
          <a:sy n="67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2AE78-BD5F-44B2-A388-32747F1AA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A6BA1-1DA2-44CC-AA04-BCFB6D3A3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Kolm kuud õena </a:t>
            </a:r>
            <a:r>
              <a:rPr lang="et-EE" dirty="0" err="1" smtClean="0"/>
              <a:t>Camp</a:t>
            </a:r>
            <a:r>
              <a:rPr lang="et-EE" dirty="0" smtClean="0"/>
              <a:t> Bastioni R3 Afganistani Islamivabariigi välihaiglas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Veebel </a:t>
            </a:r>
            <a:r>
              <a:rPr lang="et-EE" dirty="0" err="1" smtClean="0"/>
              <a:t>Karmen</a:t>
            </a:r>
            <a:r>
              <a:rPr lang="et-EE" dirty="0" smtClean="0"/>
              <a:t> </a:t>
            </a:r>
            <a:r>
              <a:rPr lang="et-EE" dirty="0" err="1" smtClean="0"/>
              <a:t>Maurus</a:t>
            </a:r>
            <a:endParaRPr lang="et-EE" dirty="0" smtClean="0"/>
          </a:p>
          <a:p>
            <a:r>
              <a:rPr lang="et-EE" dirty="0" smtClean="0"/>
              <a:t>11.04.2012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sz="2700" dirty="0" smtClean="0"/>
              <a:t/>
            </a:r>
            <a:br>
              <a:rPr lang="et-EE" sz="2700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sz="4000" dirty="0" smtClean="0"/>
              <a:t>Ettevalmistused missioonile minekuks</a:t>
            </a:r>
            <a:br>
              <a:rPr lang="et-EE" sz="4000" dirty="0" smtClean="0"/>
            </a:br>
            <a:r>
              <a:rPr lang="et-EE" sz="4000" dirty="0" err="1" smtClean="0"/>
              <a:t>MOST(Märts</a:t>
            </a:r>
            <a:r>
              <a:rPr lang="et-EE" sz="4000" dirty="0" smtClean="0"/>
              <a:t> 2012) London, GB</a:t>
            </a:r>
            <a:br>
              <a:rPr lang="et-EE" sz="4000" dirty="0" smtClean="0"/>
            </a:br>
            <a:r>
              <a:rPr lang="et-EE" sz="4000" dirty="0" err="1" smtClean="0"/>
              <a:t>Military</a:t>
            </a:r>
            <a:r>
              <a:rPr lang="et-EE" sz="4000" dirty="0" smtClean="0"/>
              <a:t> </a:t>
            </a:r>
            <a:r>
              <a:rPr lang="et-EE" sz="4000" dirty="0" err="1" smtClean="0"/>
              <a:t>Operational</a:t>
            </a:r>
            <a:r>
              <a:rPr lang="et-EE" sz="4000" dirty="0" smtClean="0"/>
              <a:t> </a:t>
            </a:r>
            <a:r>
              <a:rPr lang="et-EE" sz="4000" dirty="0" err="1" smtClean="0"/>
              <a:t>Surgical</a:t>
            </a:r>
            <a:r>
              <a:rPr lang="et-EE" sz="4000" dirty="0" smtClean="0"/>
              <a:t> </a:t>
            </a:r>
            <a:r>
              <a:rPr lang="et-EE" sz="4000" dirty="0" err="1" smtClean="0"/>
              <a:t>Training</a:t>
            </a:r>
            <a:r>
              <a:rPr lang="et-EE" sz="4000" dirty="0" smtClean="0"/>
              <a:t> </a:t>
            </a:r>
            <a:endParaRPr lang="et-EE" sz="4000" dirty="0"/>
          </a:p>
        </p:txBody>
      </p:sp>
      <p:pic>
        <p:nvPicPr>
          <p:cNvPr id="5122" name="Picture 2" descr="D:\Pildid\2012\London 2012\DSC00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3108722" cy="4144963"/>
          </a:xfrm>
          <a:prstGeom prst="rect">
            <a:avLst/>
          </a:prstGeom>
          <a:noFill/>
        </p:spPr>
      </p:pic>
      <p:pic>
        <p:nvPicPr>
          <p:cNvPr id="5123" name="Picture 3" descr="D:\Pildid\2012\London 2012\IMG_1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289861"/>
            <a:ext cx="3429000" cy="2568139"/>
          </a:xfrm>
          <a:prstGeom prst="rect">
            <a:avLst/>
          </a:prstGeom>
          <a:noFill/>
        </p:spPr>
      </p:pic>
      <p:pic>
        <p:nvPicPr>
          <p:cNvPr id="5124" name="Picture 4" descr="D:\Pildid\2012\London 2012\DSC00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708400"/>
            <a:ext cx="2362200" cy="3149600"/>
          </a:xfrm>
          <a:prstGeom prst="rect">
            <a:avLst/>
          </a:prstGeom>
          <a:noFill/>
        </p:spPr>
      </p:pic>
      <p:pic>
        <p:nvPicPr>
          <p:cNvPr id="5125" name="Picture 3" descr="C:\Users\Lauri\Desktop\MOST\MOST (2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981200"/>
            <a:ext cx="40386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17.04.2012</a:t>
            </a:r>
            <a:endParaRPr lang="et-EE" dirty="0"/>
          </a:p>
        </p:txBody>
      </p:sp>
      <p:pic>
        <p:nvPicPr>
          <p:cNvPr id="59394" name="Picture 2" descr="D:\Pildid\2012\Afganistan\DSC00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3292078" cy="4389437"/>
          </a:xfrm>
          <a:prstGeom prst="rect">
            <a:avLst/>
          </a:prstGeom>
          <a:noFill/>
        </p:spPr>
      </p:pic>
      <p:pic>
        <p:nvPicPr>
          <p:cNvPr id="59395" name="Picture 3" descr="D:\Pildid\2012\Afganistan\IMG_1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04800"/>
            <a:ext cx="3352800" cy="6311322"/>
          </a:xfrm>
          <a:prstGeom prst="rect">
            <a:avLst/>
          </a:prstGeom>
          <a:noFill/>
        </p:spPr>
      </p:pic>
      <p:pic>
        <p:nvPicPr>
          <p:cNvPr id="59396" name="Picture 4" descr="D:\Pildid\2012\Afganistan\IMG_1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81000"/>
            <a:ext cx="3507873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Kuhu ma küll sattusin ???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Afganistan = paljurahvuseline riik 32 miljonit elanikku</a:t>
            </a:r>
          </a:p>
          <a:p>
            <a:r>
              <a:rPr lang="et-EE" dirty="0" smtClean="0"/>
              <a:t>Piir Hiina, Pakistani, Iraani ja endiste NL vabariikide Turkmenistani, Usbekistani ja </a:t>
            </a:r>
            <a:r>
              <a:rPr lang="et-EE" dirty="0" err="1" smtClean="0"/>
              <a:t>Tadzikistaniga</a:t>
            </a:r>
            <a:r>
              <a:rPr lang="et-EE" dirty="0" smtClean="0"/>
              <a:t>. </a:t>
            </a:r>
            <a:r>
              <a:rPr lang="et-EE" dirty="0" err="1" smtClean="0"/>
              <a:t>Camp</a:t>
            </a:r>
            <a:r>
              <a:rPr lang="et-EE" dirty="0" smtClean="0"/>
              <a:t> Bastion ca 100 km Pakistani piirist </a:t>
            </a:r>
          </a:p>
          <a:p>
            <a:r>
              <a:rPr lang="et-EE" dirty="0" smtClean="0"/>
              <a:t>12 korda suurem pindala kui Eestil, millest aga 75% on </a:t>
            </a:r>
            <a:r>
              <a:rPr lang="et-EE" dirty="0" smtClean="0"/>
              <a:t>ligipääsmatu</a:t>
            </a:r>
            <a:endParaRPr lang="et-EE" dirty="0" smtClean="0"/>
          </a:p>
          <a:p>
            <a:r>
              <a:rPr lang="et-EE" dirty="0" smtClean="0"/>
              <a:t>Meditsiinikulutused ühe inimese kohta 25 </a:t>
            </a:r>
            <a:r>
              <a:rPr lang="et-EE" dirty="0" smtClean="0"/>
              <a:t>$</a:t>
            </a:r>
            <a:endParaRPr lang="et-EE" dirty="0" smtClean="0"/>
          </a:p>
          <a:p>
            <a:pPr>
              <a:buNone/>
            </a:pPr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A</a:t>
            </a:r>
            <a:r>
              <a:rPr lang="et-EE" sz="4000" dirty="0" err="1" smtClean="0"/>
              <a:t>fganistani</a:t>
            </a:r>
            <a:r>
              <a:rPr lang="et-EE" sz="4000" dirty="0" smtClean="0"/>
              <a:t> demograafiline statistika versus Eesti:</a:t>
            </a:r>
            <a:endParaRPr lang="en-US" sz="4000" dirty="0" smtClean="0"/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t-EE" sz="2000" dirty="0" err="1" smtClean="0"/>
              <a:t>Islamic</a:t>
            </a:r>
            <a:r>
              <a:rPr lang="et-EE" sz="2000" dirty="0" smtClean="0"/>
              <a:t> </a:t>
            </a:r>
            <a:r>
              <a:rPr lang="et-EE" sz="2000" dirty="0" err="1" smtClean="0"/>
              <a:t>Republic</a:t>
            </a:r>
            <a:r>
              <a:rPr lang="et-EE" sz="2000" dirty="0" smtClean="0"/>
              <a:t> </a:t>
            </a:r>
            <a:r>
              <a:rPr lang="et-EE" sz="2000" dirty="0" err="1" smtClean="0"/>
              <a:t>of</a:t>
            </a:r>
            <a:r>
              <a:rPr lang="et-EE" sz="2000" dirty="0" smtClean="0"/>
              <a:t> Afganistan</a:t>
            </a:r>
          </a:p>
          <a:p>
            <a:pPr eaLnBrk="1" hangingPunct="1"/>
            <a:r>
              <a:rPr lang="et-EE" sz="2000" dirty="0" smtClean="0"/>
              <a:t>Rahvaarv</a:t>
            </a:r>
            <a:r>
              <a:rPr lang="en-US" sz="2000" dirty="0" smtClean="0"/>
              <a:t>: </a:t>
            </a:r>
            <a:r>
              <a:rPr lang="et-EE" sz="2000" dirty="0" smtClean="0"/>
              <a:t>32,4 milj /1,34 milj</a:t>
            </a:r>
          </a:p>
          <a:p>
            <a:r>
              <a:rPr lang="et-EE" sz="2000" dirty="0" smtClean="0"/>
              <a:t>Rahvuslik kogutoodang inimese kohta 543 $ /16533 $ aastas.</a:t>
            </a:r>
          </a:p>
          <a:p>
            <a:r>
              <a:rPr lang="et-EE" sz="2000" dirty="0" smtClean="0"/>
              <a:t>Keskmine eluiga 44,6 a / 72,6 a.</a:t>
            </a:r>
          </a:p>
          <a:p>
            <a:r>
              <a:rPr lang="et-EE" sz="2000" dirty="0" smtClean="0"/>
              <a:t>98% Islamistid.</a:t>
            </a:r>
          </a:p>
          <a:p>
            <a:r>
              <a:rPr lang="et-EE" sz="2000" dirty="0" smtClean="0"/>
              <a:t>Interneti kasutamine 4,5% /76,5%</a:t>
            </a:r>
          </a:p>
          <a:p>
            <a:r>
              <a:rPr lang="et-EE" sz="2000" dirty="0" smtClean="0"/>
              <a:t>1 arst 5381 </a:t>
            </a:r>
            <a:r>
              <a:rPr lang="et-EE" sz="2000" dirty="0" err="1" smtClean="0"/>
              <a:t>in</a:t>
            </a:r>
            <a:r>
              <a:rPr lang="et-EE" sz="2000" dirty="0" smtClean="0"/>
              <a:t> kohta / 1 arst 304 </a:t>
            </a:r>
            <a:r>
              <a:rPr lang="et-EE" sz="2000" dirty="0" err="1" smtClean="0"/>
              <a:t>in</a:t>
            </a:r>
            <a:r>
              <a:rPr lang="et-EE" sz="2000" dirty="0" smtClean="0"/>
              <a:t> kohta.</a:t>
            </a:r>
          </a:p>
          <a:p>
            <a:r>
              <a:rPr lang="et-EE" sz="2000" dirty="0" smtClean="0"/>
              <a:t>1 õde/4545 </a:t>
            </a:r>
            <a:r>
              <a:rPr lang="et-EE" sz="2000" dirty="0" err="1" smtClean="0"/>
              <a:t>in</a:t>
            </a:r>
            <a:r>
              <a:rPr lang="et-EE" sz="2000" dirty="0" smtClean="0"/>
              <a:t> kohta (2001)</a:t>
            </a:r>
          </a:p>
          <a:p>
            <a:r>
              <a:rPr lang="et-EE" sz="2000" dirty="0" smtClean="0"/>
              <a:t>1 hambaarst/33000 </a:t>
            </a:r>
            <a:r>
              <a:rPr lang="et-EE" sz="2000" dirty="0" err="1" smtClean="0"/>
              <a:t>in</a:t>
            </a:r>
            <a:r>
              <a:rPr lang="et-EE" sz="2000" dirty="0" smtClean="0"/>
              <a:t> kohta</a:t>
            </a:r>
          </a:p>
          <a:p>
            <a:r>
              <a:rPr lang="et-EE" sz="2000" dirty="0" smtClean="0"/>
              <a:t>1 voodikoht 2500in kohta /1 voodikoht 178,5 </a:t>
            </a:r>
            <a:r>
              <a:rPr lang="et-EE" sz="2000" dirty="0" err="1" smtClean="0"/>
              <a:t>in</a:t>
            </a:r>
            <a:r>
              <a:rPr lang="et-EE" sz="2000" dirty="0" smtClean="0"/>
              <a:t> kohta.</a:t>
            </a:r>
          </a:p>
          <a:p>
            <a:endParaRPr lang="et-EE" sz="2000" dirty="0" smtClean="0"/>
          </a:p>
          <a:p>
            <a:pPr>
              <a:buNone/>
            </a:pPr>
            <a:r>
              <a:rPr lang="et-EE" sz="1200" dirty="0" smtClean="0"/>
              <a:t>(2009-2011)</a:t>
            </a:r>
          </a:p>
        </p:txBody>
      </p:sp>
      <p:sp>
        <p:nvSpPr>
          <p:cNvPr id="13316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t-EE" sz="1400" smtClean="0"/>
          </a:p>
        </p:txBody>
      </p:sp>
      <p:pic>
        <p:nvPicPr>
          <p:cNvPr id="13317" name="Picture 5" descr="Afghn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3" y="1590675"/>
            <a:ext cx="4230687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ts2.mm.bing.net/th?id=H.4619487372510901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4957" y="5257800"/>
            <a:ext cx="1789043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Veel fakte </a:t>
            </a:r>
            <a:r>
              <a:rPr lang="et-EE" dirty="0" err="1" smtClean="0"/>
              <a:t>Afg</a:t>
            </a:r>
            <a:r>
              <a:rPr lang="et-EE" dirty="0" smtClean="0"/>
              <a:t>. kohta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sz="2800" dirty="0" smtClean="0"/>
              <a:t>230/1000  last sureb enne viie aastaseks saamist.</a:t>
            </a:r>
          </a:p>
          <a:p>
            <a:r>
              <a:rPr lang="et-EE" sz="2800" dirty="0" smtClean="0"/>
              <a:t>1/50 naistest sureb sünnitusel ja pole kunagi saanud arstlikku kontrolli ei raseduse ega sünnituse ajal.</a:t>
            </a:r>
          </a:p>
          <a:p>
            <a:r>
              <a:rPr lang="et-EE" sz="2800" dirty="0" smtClean="0"/>
              <a:t>157/1000 sureb sünnitusel.</a:t>
            </a:r>
          </a:p>
          <a:p>
            <a:r>
              <a:rPr lang="et-EE" sz="2800" dirty="0" smtClean="0"/>
              <a:t>14% sünnitustest on saanud  prof sünnitusabi.</a:t>
            </a:r>
          </a:p>
          <a:p>
            <a:r>
              <a:rPr lang="et-EE" sz="2800" dirty="0" smtClean="0"/>
              <a:t>Hoolimata toiduabist  kannatavad miljonid inimesed vaesuse, mustuse (puudulikud sanitaartingimused) , joogivee puuduse käes.</a:t>
            </a:r>
          </a:p>
          <a:p>
            <a:r>
              <a:rPr lang="et-EE" sz="2800" dirty="0" smtClean="0"/>
              <a:t>Joodav kraanivesi umbes 22% majapidamistes.</a:t>
            </a:r>
          </a:p>
          <a:p>
            <a:r>
              <a:rPr lang="et-EE" sz="2800" dirty="0" smtClean="0"/>
              <a:t>Ligi 5 milj. inimest on alates 2001 a. </a:t>
            </a:r>
            <a:r>
              <a:rPr lang="et-EE" sz="2800" dirty="0" err="1" smtClean="0"/>
              <a:t>Talibani</a:t>
            </a:r>
            <a:r>
              <a:rPr lang="et-EE" sz="2800" dirty="0" smtClean="0"/>
              <a:t> allutamisest naasnud oma kodudesse.</a:t>
            </a:r>
          </a:p>
          <a:p>
            <a:endParaRPr lang="et-EE" sz="2800" dirty="0" smtClean="0"/>
          </a:p>
          <a:p>
            <a:endParaRPr lang="et-EE" sz="2800" dirty="0" smtClean="0"/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Afghan Contro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228600"/>
            <a:ext cx="7010400" cy="2667000"/>
          </a:xfrm>
          <a:noFill/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048000"/>
            <a:ext cx="464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Eesti üksused Afganistanis</a:t>
            </a:r>
            <a:br>
              <a:rPr lang="et-EE" dirty="0" smtClean="0"/>
            </a:br>
            <a:r>
              <a:rPr lang="et-EE" dirty="0" smtClean="0"/>
              <a:t>10 aastat “võõrast sõda”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t-EE" dirty="0" smtClean="0"/>
              <a:t>Kirurgiline meeskond (2011-2012)</a:t>
            </a:r>
          </a:p>
          <a:p>
            <a:r>
              <a:rPr lang="et-EE" dirty="0" smtClean="0"/>
              <a:t>Alates 2003 EOD 3 (demineerimisüksus 6 </a:t>
            </a:r>
            <a:r>
              <a:rPr lang="et-EE" dirty="0" err="1" smtClean="0"/>
              <a:t>in</a:t>
            </a:r>
            <a:r>
              <a:rPr lang="et-EE" dirty="0" smtClean="0"/>
              <a:t>)</a:t>
            </a:r>
          </a:p>
          <a:p>
            <a:r>
              <a:rPr lang="et-EE" dirty="0" smtClean="0"/>
              <a:t>ESTCOY</a:t>
            </a:r>
          </a:p>
          <a:p>
            <a:r>
              <a:rPr lang="et-EE" dirty="0" smtClean="0"/>
              <a:t>ESTCOY-E</a:t>
            </a:r>
          </a:p>
          <a:p>
            <a:r>
              <a:rPr lang="et-EE" dirty="0" smtClean="0"/>
              <a:t>Eesti üksused Lõuna-Afganistanis on paiknenud </a:t>
            </a:r>
            <a:r>
              <a:rPr lang="et-EE" dirty="0" err="1" smtClean="0"/>
              <a:t>Camp</a:t>
            </a:r>
            <a:r>
              <a:rPr lang="et-EE" dirty="0" smtClean="0"/>
              <a:t> Bastionis (Estcoy-3, Estcoy-4 ja Estcoy-15), </a:t>
            </a:r>
            <a:r>
              <a:rPr lang="et-EE" dirty="0" err="1" smtClean="0"/>
              <a:t>Lashkar</a:t>
            </a:r>
            <a:r>
              <a:rPr lang="et-EE" dirty="0" smtClean="0"/>
              <a:t> </a:t>
            </a:r>
            <a:r>
              <a:rPr lang="et-EE" dirty="0" err="1" smtClean="0"/>
              <a:t>Gah's</a:t>
            </a:r>
            <a:r>
              <a:rPr lang="et-EE" dirty="0" smtClean="0"/>
              <a:t> (Estcoy-7), </a:t>
            </a:r>
            <a:r>
              <a:rPr lang="et-EE" dirty="0" err="1" smtClean="0"/>
              <a:t>Now</a:t>
            </a:r>
            <a:r>
              <a:rPr lang="et-EE" dirty="0" smtClean="0"/>
              <a:t> </a:t>
            </a:r>
            <a:r>
              <a:rPr lang="et-EE" dirty="0" err="1" smtClean="0"/>
              <a:t>Zadis</a:t>
            </a:r>
            <a:r>
              <a:rPr lang="et-EE" dirty="0" smtClean="0"/>
              <a:t> (Estcoy-5 ja Estcoy-6), </a:t>
            </a:r>
            <a:r>
              <a:rPr lang="et-EE" dirty="0" err="1" smtClean="0"/>
              <a:t>Wahidis</a:t>
            </a:r>
            <a:r>
              <a:rPr lang="et-EE" dirty="0" smtClean="0"/>
              <a:t> (Estcoy-9 kuni Estcoy-14) ja </a:t>
            </a:r>
            <a:r>
              <a:rPr lang="et-EE" dirty="0" err="1" smtClean="0"/>
              <a:t>Pimonis</a:t>
            </a:r>
            <a:r>
              <a:rPr lang="et-EE" dirty="0" smtClean="0"/>
              <a:t> (Estcoy-14 ja Estcoy-15).</a:t>
            </a:r>
          </a:p>
          <a:p>
            <a:r>
              <a:rPr lang="et-EE" dirty="0" smtClean="0"/>
              <a:t>Praegu teenivad Afganistanis jalaväekompanii Estcoy-15, toetusüksus NSE-14 ja alates 2012. aastast eriüksus USA eriüksuste koosseisus. Kaitseväe kasutuses Afganistanis on 13 soomukit Sisu XA-188, 14 soomukit Sisu XA-180, kaheksa USA-lt laenatud soomukit MRAP, kümme veoautot ja kaheksa muud sõidukit.</a:t>
            </a:r>
          </a:p>
          <a:p>
            <a:r>
              <a:rPr lang="et-EE" dirty="0" smtClean="0"/>
              <a:t>Mandaadi kohaselt kontingendi ülempiir 170 kaitseväelast  korraga kohapeal.</a:t>
            </a:r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Afganistanis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Maandusime 17.04.2013</a:t>
            </a:r>
          </a:p>
          <a:p>
            <a:r>
              <a:rPr lang="et-EE" dirty="0" smtClean="0"/>
              <a:t>RSOI (</a:t>
            </a:r>
            <a:r>
              <a:rPr lang="en-US" dirty="0" smtClean="0"/>
              <a:t>Reception</a:t>
            </a:r>
            <a:r>
              <a:rPr lang="en-US" dirty="0" smtClean="0"/>
              <a:t>, staging, onward movement, and </a:t>
            </a:r>
            <a:r>
              <a:rPr lang="en-US" dirty="0" smtClean="0"/>
              <a:t>integration</a:t>
            </a:r>
            <a:r>
              <a:rPr lang="et-EE" dirty="0" smtClean="0"/>
              <a:t>)</a:t>
            </a:r>
          </a:p>
          <a:p>
            <a:r>
              <a:rPr lang="et-EE" dirty="0" smtClean="0"/>
              <a:t>Rotatsioon</a:t>
            </a:r>
          </a:p>
          <a:p>
            <a:r>
              <a:rPr lang="et-EE" dirty="0" smtClean="0"/>
              <a:t>Relvaõpe</a:t>
            </a:r>
          </a:p>
          <a:p>
            <a:r>
              <a:rPr lang="et-EE" dirty="0" smtClean="0"/>
              <a:t>1 vaba päev (lennuliikluse tõttu)</a:t>
            </a:r>
          </a:p>
          <a:p>
            <a:r>
              <a:rPr lang="et-EE" dirty="0" smtClean="0"/>
              <a:t>Töö üle võtmine (</a:t>
            </a:r>
            <a:r>
              <a:rPr lang="et-EE" dirty="0" err="1" smtClean="0"/>
              <a:t>team-idesse</a:t>
            </a:r>
            <a:r>
              <a:rPr lang="et-EE" dirty="0" smtClean="0"/>
              <a:t> jaotus)</a:t>
            </a:r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Ja nii see kõik </a:t>
            </a:r>
            <a:r>
              <a:rPr lang="et-EE" dirty="0" err="1" smtClean="0"/>
              <a:t>algab...ja</a:t>
            </a:r>
            <a:r>
              <a:rPr lang="et-EE" dirty="0" smtClean="0"/>
              <a:t> nii iga päev</a:t>
            </a:r>
            <a:endParaRPr lang="et-EE" dirty="0"/>
          </a:p>
        </p:txBody>
      </p:sp>
      <p:pic>
        <p:nvPicPr>
          <p:cNvPr id="5" name="Content Placeholder 4" descr="a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32037"/>
            <a:ext cx="3048000" cy="4525963"/>
          </a:xfrm>
        </p:spPr>
      </p:pic>
      <p:pic>
        <p:nvPicPr>
          <p:cNvPr id="27651" name="Picture 3" descr="C:\Users\Karmen\Desktop\afg pildid\Fotod\Bastion team\DSC05420_1_2_fu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5091" y="2819401"/>
            <a:ext cx="6058909" cy="4038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Millest täna räägin: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 smtClean="0"/>
              <a:t>Missioonile mineku põhjused</a:t>
            </a:r>
          </a:p>
          <a:p>
            <a:r>
              <a:rPr lang="et-EE" dirty="0" smtClean="0"/>
              <a:t>Meeskond</a:t>
            </a:r>
          </a:p>
          <a:p>
            <a:r>
              <a:rPr lang="et-EE" dirty="0" smtClean="0"/>
              <a:t>Õppused  enne missiooni</a:t>
            </a:r>
          </a:p>
          <a:p>
            <a:r>
              <a:rPr lang="et-EE" dirty="0" smtClean="0"/>
              <a:t>Missioonieelne ettevalmistus</a:t>
            </a:r>
          </a:p>
          <a:p>
            <a:r>
              <a:rPr lang="et-EE" dirty="0" smtClean="0"/>
              <a:t>Fakte Afganistani Islamivabariigist</a:t>
            </a:r>
          </a:p>
          <a:p>
            <a:r>
              <a:rPr lang="et-EE" dirty="0" smtClean="0"/>
              <a:t>Eestlased sõjas</a:t>
            </a:r>
          </a:p>
          <a:p>
            <a:r>
              <a:rPr lang="et-EE" dirty="0" smtClean="0"/>
              <a:t>Elukeskkond, ümbruskond</a:t>
            </a:r>
          </a:p>
          <a:p>
            <a:r>
              <a:rPr lang="et-EE" dirty="0" smtClean="0"/>
              <a:t>Töökeskkond</a:t>
            </a:r>
          </a:p>
          <a:p>
            <a:r>
              <a:rPr lang="et-EE" dirty="0" smtClean="0"/>
              <a:t>Vastutusala</a:t>
            </a:r>
          </a:p>
          <a:p>
            <a:r>
              <a:rPr lang="et-EE" dirty="0" smtClean="0"/>
              <a:t>Töövaba aeg</a:t>
            </a:r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Ümbruskond ja elamistingimused</a:t>
            </a:r>
            <a:endParaRPr lang="et-EE" dirty="0"/>
          </a:p>
        </p:txBody>
      </p:sp>
      <p:pic>
        <p:nvPicPr>
          <p:cNvPr id="30722" name="Picture 2" descr="D:\Pildid\2012\Afganistan\IMG_1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2540892" cy="5715000"/>
          </a:xfrm>
          <a:prstGeom prst="rect">
            <a:avLst/>
          </a:prstGeom>
          <a:noFill/>
        </p:spPr>
      </p:pic>
      <p:pic>
        <p:nvPicPr>
          <p:cNvPr id="30723" name="Picture 3" descr="D:\Pildid\2012\Afganistan\IMG_1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19200"/>
            <a:ext cx="4038600" cy="5638800"/>
          </a:xfrm>
          <a:prstGeom prst="rect">
            <a:avLst/>
          </a:prstGeom>
          <a:noFill/>
        </p:spPr>
      </p:pic>
      <p:pic>
        <p:nvPicPr>
          <p:cNvPr id="30725" name="Picture 5" descr="D:\Pildid\2012\Afganistan\IMG_1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143000"/>
            <a:ext cx="2667000" cy="5715000"/>
          </a:xfrm>
          <a:prstGeom prst="rect">
            <a:avLst/>
          </a:prstGeom>
          <a:noFill/>
        </p:spPr>
      </p:pic>
      <p:pic>
        <p:nvPicPr>
          <p:cNvPr id="25601" name="Picture 1" descr="D:\Pildid\2012\Afganistan\Ultima\IMG_13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5009" y="838200"/>
            <a:ext cx="4378991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31746" name="Picture 2" descr="D:\Pildid\2012\Afganistan\lisas\103___04\IMG_0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37"/>
            <a:ext cx="4724399" cy="4525963"/>
          </a:xfrm>
          <a:prstGeom prst="rect">
            <a:avLst/>
          </a:prstGeom>
          <a:noFill/>
        </p:spPr>
      </p:pic>
      <p:pic>
        <p:nvPicPr>
          <p:cNvPr id="4" name="Picture 4" descr="D:\Pildid\2012\Afganistan\IMG_1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6858000"/>
          </a:xfrm>
          <a:prstGeom prst="rect">
            <a:avLst/>
          </a:prstGeom>
          <a:noFill/>
        </p:spPr>
      </p:pic>
      <p:pic>
        <p:nvPicPr>
          <p:cNvPr id="31747" name="Picture 3" descr="D:\Pildid\2012\Afganistan\HERRICK 16A\DSCF1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672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Ümbruskond</a:t>
            </a:r>
            <a:br>
              <a:rPr lang="et-EE" dirty="0" smtClean="0"/>
            </a:br>
            <a:endParaRPr lang="et-EE" dirty="0"/>
          </a:p>
        </p:txBody>
      </p:sp>
      <p:pic>
        <p:nvPicPr>
          <p:cNvPr id="29698" name="Picture 2" descr="D:\Pildid\2012\Afganistan\IMG_1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85953" y="3961015"/>
            <a:ext cx="5158047" cy="2896985"/>
          </a:xfrm>
          <a:prstGeom prst="rect">
            <a:avLst/>
          </a:prstGeom>
          <a:noFill/>
        </p:spPr>
      </p:pic>
      <p:pic>
        <p:nvPicPr>
          <p:cNvPr id="29699" name="Picture 3" descr="D:\Pildid\2012\Afganistan\IMG_1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313238" cy="3505200"/>
          </a:xfrm>
          <a:prstGeom prst="rect">
            <a:avLst/>
          </a:prstGeom>
          <a:noFill/>
        </p:spPr>
      </p:pic>
      <p:pic>
        <p:nvPicPr>
          <p:cNvPr id="29700" name="Picture 4" descr="D:\Pildid\2012\Afganistan\IMG_1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0562" y="0"/>
            <a:ext cx="5913438" cy="3962400"/>
          </a:xfrm>
          <a:prstGeom prst="rect">
            <a:avLst/>
          </a:prstGeom>
          <a:noFill/>
        </p:spPr>
      </p:pic>
      <p:pic>
        <p:nvPicPr>
          <p:cNvPr id="29701" name="Picture 5" descr="D:\Pildid\2012\Afganistan\IMG_1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8200" cy="2362200"/>
          </a:xfrm>
          <a:prstGeom prst="rect">
            <a:avLst/>
          </a:prstGeom>
          <a:noFill/>
        </p:spPr>
      </p:pic>
      <p:pic>
        <p:nvPicPr>
          <p:cNvPr id="29702" name="Picture 6" descr="D:\Pildid\2012\Afganistan\IMG_1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57400"/>
            <a:ext cx="37338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t-EE" dirty="0" smtClean="0"/>
              <a:t>Haigla, MERT-i sissesõiduhoov</a:t>
            </a:r>
            <a:endParaRPr lang="et-EE" dirty="0"/>
          </a:p>
        </p:txBody>
      </p:sp>
      <p:pic>
        <p:nvPicPr>
          <p:cNvPr id="28674" name="Picture 2" descr="D:\Pildid\2012\Afganistan\Herrick Paintings\Hospital Reception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5257800" cy="3771167"/>
          </a:xfrm>
          <a:prstGeom prst="rect">
            <a:avLst/>
          </a:prstGeom>
          <a:noFill/>
        </p:spPr>
      </p:pic>
      <p:pic>
        <p:nvPicPr>
          <p:cNvPr id="28675" name="Picture 3" descr="D:\Pildid\2012\Afganistan\IMG_1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6469" y="3276600"/>
            <a:ext cx="5437531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mp_Bastion_ (205)_2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3481388"/>
            <a:ext cx="4500562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Camp_Bastion_ (321)_2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0"/>
            <a:ext cx="4500562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Camp_Bastion_ (264)_2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 descr="Camp_Bastion_ (320)_2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81388"/>
            <a:ext cx="4500562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Algab töö ja vile </a:t>
            </a:r>
            <a:br>
              <a:rPr lang="et-EE" dirty="0" smtClean="0"/>
            </a:br>
            <a:r>
              <a:rPr lang="et-EE" dirty="0" err="1" smtClean="0"/>
              <a:t>Daily</a:t>
            </a:r>
            <a:r>
              <a:rPr lang="et-EE" dirty="0" smtClean="0"/>
              <a:t> </a:t>
            </a:r>
            <a:r>
              <a:rPr lang="et-EE" dirty="0" err="1" smtClean="0"/>
              <a:t>scedule</a:t>
            </a:r>
            <a:r>
              <a:rPr lang="et-EE" dirty="0" smtClean="0"/>
              <a:t> (</a:t>
            </a:r>
            <a:r>
              <a:rPr lang="et-EE" dirty="0" err="1" smtClean="0"/>
              <a:t>mid</a:t>
            </a:r>
            <a:r>
              <a:rPr lang="et-EE" dirty="0" smtClean="0"/>
              <a:t> </a:t>
            </a:r>
            <a:r>
              <a:rPr lang="et-EE" dirty="0" err="1" smtClean="0"/>
              <a:t>shift/split</a:t>
            </a:r>
            <a:r>
              <a:rPr lang="et-EE" dirty="0" smtClean="0"/>
              <a:t> </a:t>
            </a:r>
            <a:r>
              <a:rPr lang="et-EE" dirty="0" err="1" smtClean="0"/>
              <a:t>shift</a:t>
            </a:r>
            <a:r>
              <a:rPr lang="et-EE" dirty="0" smtClean="0"/>
              <a:t>)</a:t>
            </a:r>
            <a:endParaRPr lang="et-EE" dirty="0"/>
          </a:p>
        </p:txBody>
      </p:sp>
      <p:pic>
        <p:nvPicPr>
          <p:cNvPr id="32770" name="Picture 2" descr="D:\Pildid\2012\Afganistan\IMG_1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81602" y="1935163"/>
            <a:ext cx="798079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Daily</a:t>
            </a:r>
            <a:r>
              <a:rPr lang="et-EE" dirty="0" smtClean="0"/>
              <a:t> </a:t>
            </a:r>
            <a:r>
              <a:rPr lang="et-EE" dirty="0" err="1" smtClean="0"/>
              <a:t>rotation</a:t>
            </a:r>
            <a:r>
              <a:rPr lang="et-EE" dirty="0" smtClean="0"/>
              <a:t>, </a:t>
            </a:r>
            <a:r>
              <a:rPr lang="et-EE" dirty="0" err="1" smtClean="0"/>
              <a:t>Team</a:t>
            </a:r>
            <a:r>
              <a:rPr lang="et-EE" dirty="0" smtClean="0"/>
              <a:t> B (10 </a:t>
            </a:r>
            <a:r>
              <a:rPr lang="et-EE" dirty="0" err="1" smtClean="0"/>
              <a:t>in</a:t>
            </a:r>
            <a:r>
              <a:rPr lang="et-EE" dirty="0" smtClean="0"/>
              <a:t>)</a:t>
            </a:r>
            <a:endParaRPr lang="et-EE" dirty="0"/>
          </a:p>
        </p:txBody>
      </p:sp>
      <p:pic>
        <p:nvPicPr>
          <p:cNvPr id="33794" name="Picture 2" descr="D:\Pildid\2012\Afganistan\IMG_1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Personal (mille moodustab enamik peale arstide ja spetsialistide)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ODP</a:t>
            </a:r>
          </a:p>
          <a:p>
            <a:r>
              <a:rPr lang="et-EE" dirty="0" err="1" smtClean="0"/>
              <a:t>Anestetic</a:t>
            </a:r>
            <a:r>
              <a:rPr lang="et-EE" dirty="0" smtClean="0"/>
              <a:t> </a:t>
            </a:r>
            <a:r>
              <a:rPr lang="et-EE" dirty="0" err="1" smtClean="0"/>
              <a:t>nurse</a:t>
            </a:r>
            <a:r>
              <a:rPr lang="et-EE" dirty="0" smtClean="0"/>
              <a:t> </a:t>
            </a:r>
          </a:p>
          <a:p>
            <a:r>
              <a:rPr lang="et-EE" dirty="0" err="1" smtClean="0"/>
              <a:t>Scrub</a:t>
            </a:r>
            <a:r>
              <a:rPr lang="et-EE" dirty="0" smtClean="0"/>
              <a:t> </a:t>
            </a:r>
            <a:r>
              <a:rPr lang="et-EE" dirty="0" err="1" smtClean="0"/>
              <a:t>nurse</a:t>
            </a:r>
            <a:endParaRPr lang="et-EE" dirty="0" smtClean="0"/>
          </a:p>
          <a:p>
            <a:r>
              <a:rPr lang="et-EE" dirty="0" err="1" smtClean="0"/>
              <a:t>Surgical</a:t>
            </a:r>
            <a:r>
              <a:rPr lang="et-EE" dirty="0" smtClean="0"/>
              <a:t> </a:t>
            </a:r>
            <a:r>
              <a:rPr lang="et-EE" dirty="0" err="1" smtClean="0"/>
              <a:t>technicians</a:t>
            </a:r>
            <a:endParaRPr lang="et-EE" dirty="0" smtClean="0"/>
          </a:p>
          <a:p>
            <a:r>
              <a:rPr lang="et-EE" dirty="0" smtClean="0"/>
              <a:t>ED </a:t>
            </a:r>
            <a:r>
              <a:rPr lang="et-EE" dirty="0" err="1" smtClean="0"/>
              <a:t>nurses</a:t>
            </a:r>
            <a:r>
              <a:rPr lang="et-EE" dirty="0" smtClean="0"/>
              <a:t> (</a:t>
            </a:r>
            <a:r>
              <a:rPr lang="et-EE" dirty="0" err="1" smtClean="0"/>
              <a:t>Belmont</a:t>
            </a:r>
            <a:r>
              <a:rPr lang="et-EE" dirty="0" smtClean="0"/>
              <a:t> </a:t>
            </a:r>
            <a:r>
              <a:rPr lang="et-EE" dirty="0" err="1" smtClean="0"/>
              <a:t>team</a:t>
            </a:r>
            <a:r>
              <a:rPr lang="et-EE" dirty="0" smtClean="0"/>
              <a:t>)</a:t>
            </a:r>
          </a:p>
          <a:p>
            <a:r>
              <a:rPr lang="et-EE" dirty="0" err="1" smtClean="0"/>
              <a:t>Lab</a:t>
            </a:r>
            <a:endParaRPr lang="et-EE" dirty="0" smtClean="0"/>
          </a:p>
          <a:p>
            <a:r>
              <a:rPr lang="et-EE" dirty="0" smtClean="0"/>
              <a:t>ICU </a:t>
            </a:r>
            <a:r>
              <a:rPr lang="et-EE" dirty="0" err="1" smtClean="0"/>
              <a:t>nurses</a:t>
            </a:r>
            <a:endParaRPr lang="et-EE" dirty="0" smtClean="0"/>
          </a:p>
          <a:p>
            <a:r>
              <a:rPr lang="et-EE" dirty="0" err="1" smtClean="0"/>
              <a:t>Ward</a:t>
            </a:r>
            <a:r>
              <a:rPr lang="et-EE" dirty="0" smtClean="0"/>
              <a:t> </a:t>
            </a:r>
            <a:r>
              <a:rPr lang="et-EE" dirty="0" err="1" smtClean="0"/>
              <a:t>nurses</a:t>
            </a:r>
            <a:endParaRPr lang="et-EE" dirty="0" smtClean="0"/>
          </a:p>
          <a:p>
            <a:r>
              <a:rPr lang="et-EE" dirty="0" smtClean="0"/>
              <a:t>KBR</a:t>
            </a:r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Enne tööpäeva algust igapäevane aparatuuri kontroll testimine</a:t>
            </a:r>
            <a:endParaRPr lang="et-EE" dirty="0"/>
          </a:p>
        </p:txBody>
      </p:sp>
      <p:pic>
        <p:nvPicPr>
          <p:cNvPr id="34818" name="Picture 2" descr="D:\Pildid\2012\Afganistan\IMG_1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...siiski vaid </a:t>
            </a:r>
            <a:r>
              <a:rPr lang="et-EE" dirty="0" smtClean="0"/>
              <a:t>anesteesiaõde </a:t>
            </a:r>
            <a:r>
              <a:rPr lang="et-EE" dirty="0" smtClean="0"/>
              <a:t>ja tema töölaud...</a:t>
            </a:r>
            <a:endParaRPr lang="et-EE" dirty="0"/>
          </a:p>
        </p:txBody>
      </p:sp>
      <p:pic>
        <p:nvPicPr>
          <p:cNvPr id="35842" name="Picture 2" descr="D:\Pildid\2012\Afganistan\IMG_1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Miks ma sinna läksin???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Patriotism?</a:t>
            </a:r>
          </a:p>
          <a:p>
            <a:r>
              <a:rPr lang="et-EE" dirty="0" smtClean="0"/>
              <a:t>Seiklusjanu?</a:t>
            </a:r>
          </a:p>
          <a:p>
            <a:r>
              <a:rPr lang="et-EE" dirty="0" smtClean="0"/>
              <a:t>Perekondlik sõjaline taust?</a:t>
            </a:r>
          </a:p>
          <a:p>
            <a:r>
              <a:rPr lang="et-EE" dirty="0" smtClean="0"/>
              <a:t>Iseenda proovilepanek?</a:t>
            </a:r>
          </a:p>
          <a:p>
            <a:r>
              <a:rPr lang="et-EE" dirty="0" smtClean="0"/>
              <a:t>Kohustus kaitseväelasena?</a:t>
            </a:r>
          </a:p>
          <a:p>
            <a:r>
              <a:rPr lang="et-EE" dirty="0" smtClean="0"/>
              <a:t>Huvi?</a:t>
            </a:r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Töövahendid ratastel</a:t>
            </a:r>
            <a:endParaRPr lang="et-EE" dirty="0"/>
          </a:p>
        </p:txBody>
      </p:sp>
      <p:pic>
        <p:nvPicPr>
          <p:cNvPr id="36866" name="Picture 2" descr="D:\Pildid\2012\Afganistan\IMG_1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Töövahendid </a:t>
            </a:r>
            <a:endParaRPr lang="et-EE" dirty="0"/>
          </a:p>
        </p:txBody>
      </p:sp>
      <p:pic>
        <p:nvPicPr>
          <p:cNvPr id="37890" name="Picture 2" descr="D:\Pildid\2012\Afganistan\IMG_1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“Dress </a:t>
            </a:r>
            <a:r>
              <a:rPr lang="et-EE" dirty="0" err="1" smtClean="0"/>
              <a:t>up</a:t>
            </a:r>
            <a:r>
              <a:rPr lang="et-EE" dirty="0" smtClean="0"/>
              <a:t>”  </a:t>
            </a:r>
            <a:r>
              <a:rPr lang="et-EE" dirty="0" err="1" smtClean="0"/>
              <a:t>Monday</a:t>
            </a:r>
            <a:r>
              <a:rPr lang="et-EE" dirty="0" smtClean="0"/>
              <a:t> ehk aitäh USA </a:t>
            </a:r>
            <a:endParaRPr lang="et-EE" dirty="0"/>
          </a:p>
        </p:txBody>
      </p:sp>
      <p:pic>
        <p:nvPicPr>
          <p:cNvPr id="40962" name="Picture 2" descr="D:\Pildid\2012\Afganistan\natuke dress upitu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035074"/>
            <a:ext cx="8229600" cy="4189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t-EE" dirty="0" err="1" smtClean="0"/>
              <a:t>Sneak</a:t>
            </a:r>
            <a:r>
              <a:rPr lang="et-EE" dirty="0" smtClean="0"/>
              <a:t> a </a:t>
            </a:r>
            <a:r>
              <a:rPr lang="et-EE" dirty="0" err="1" smtClean="0"/>
              <a:t>peak</a:t>
            </a:r>
            <a:r>
              <a:rPr lang="et-EE" dirty="0" smtClean="0"/>
              <a:t> ;)</a:t>
            </a:r>
            <a:endParaRPr lang="et-EE" dirty="0"/>
          </a:p>
        </p:txBody>
      </p:sp>
      <p:pic>
        <p:nvPicPr>
          <p:cNvPr id="41986" name="Picture 2" descr="C:\Users\Karmen\Desktop\afg pildid\Camp_Bastion__20110423_99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3999" cy="5844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3010" name="Picture 2" descr="D:\Pildid\2012\Afganistan\lisas\105___06\IMG_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4034" name="Picture 2" descr="D:\Pildid\2012\Afganistan\IMG_1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1" y="0"/>
            <a:ext cx="91458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90600"/>
            <a:ext cx="8748713" cy="4525963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t-EE" sz="3200" dirty="0" err="1" smtClean="0"/>
              <a:t>Evacuation</a:t>
            </a:r>
            <a:r>
              <a:rPr lang="et-EE" sz="3200" dirty="0" smtClean="0"/>
              <a:t> </a:t>
            </a:r>
            <a:r>
              <a:rPr lang="et-EE" sz="3200" dirty="0" err="1" smtClean="0"/>
              <a:t>category</a:t>
            </a:r>
            <a:endParaRPr lang="et-EE" sz="3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100" dirty="0" smtClean="0"/>
              <a:t>Category A:  Urgent, 60-90 min (life, limb, eyesight)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100" dirty="0" smtClean="0"/>
              <a:t>Category B:  Priority, 4 hours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100" dirty="0" smtClean="0"/>
              <a:t>Category C: Routine, 24 hours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100" dirty="0" smtClean="0"/>
              <a:t>Category D:  Routine (days)</a:t>
            </a:r>
          </a:p>
          <a:p>
            <a:pPr eaLnBrk="1" hangingPunct="1"/>
            <a:endParaRPr lang="et-EE" sz="3200" dirty="0" smtClean="0"/>
          </a:p>
          <a:p>
            <a:pPr eaLnBrk="1" hangingPunct="1">
              <a:buFontTx/>
              <a:buNone/>
            </a:pPr>
            <a:r>
              <a:rPr lang="et-EE" sz="3200" dirty="0" smtClean="0"/>
              <a:t>MIST </a:t>
            </a:r>
            <a:r>
              <a:rPr lang="et-EE" sz="3200" dirty="0" err="1" smtClean="0"/>
              <a:t>Handover</a:t>
            </a:r>
            <a:endParaRPr lang="et-EE" sz="3200" dirty="0" smtClean="0"/>
          </a:p>
          <a:p>
            <a:pPr lvl="1" eaLnBrk="1" hangingPunct="1"/>
            <a:r>
              <a:rPr lang="en-US" sz="2100" dirty="0" smtClean="0"/>
              <a:t>MOI:  e.g., GSW, IED </a:t>
            </a:r>
            <a:r>
              <a:rPr lang="en-US" sz="2100" dirty="0" err="1" smtClean="0"/>
              <a:t>minestrike</a:t>
            </a:r>
            <a:r>
              <a:rPr lang="et-EE" sz="2100" dirty="0" smtClean="0"/>
              <a:t>, </a:t>
            </a:r>
            <a:r>
              <a:rPr lang="et-EE" sz="2100" dirty="0" err="1" smtClean="0"/>
              <a:t>fragmentation</a:t>
            </a:r>
            <a:r>
              <a:rPr lang="et-EE" sz="2100" dirty="0" smtClean="0"/>
              <a:t>, </a:t>
            </a:r>
            <a:r>
              <a:rPr lang="et-EE" sz="2100" dirty="0" err="1" smtClean="0"/>
              <a:t>burns</a:t>
            </a:r>
            <a:r>
              <a:rPr lang="et-EE" sz="2100" dirty="0" smtClean="0"/>
              <a:t> RTA</a:t>
            </a:r>
            <a:endParaRPr lang="en-US" sz="21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100" dirty="0" smtClean="0"/>
              <a:t>I</a:t>
            </a:r>
            <a:r>
              <a:rPr lang="et-EE" sz="2100" dirty="0" smtClean="0"/>
              <a:t>NJURIES</a:t>
            </a:r>
            <a:r>
              <a:rPr lang="en-US" sz="2100" dirty="0" smtClean="0"/>
              <a:t>: specific</a:t>
            </a:r>
          </a:p>
          <a:p>
            <a:pPr lvl="1" eaLnBrk="1" hangingPunct="1"/>
            <a:r>
              <a:rPr lang="et-EE" sz="2100" dirty="0" smtClean="0"/>
              <a:t>SIGNS</a:t>
            </a:r>
            <a:r>
              <a:rPr lang="en-US" sz="2100" dirty="0" smtClean="0"/>
              <a:t>:</a:t>
            </a:r>
            <a:r>
              <a:rPr lang="et-EE" dirty="0" smtClean="0"/>
              <a:t> </a:t>
            </a:r>
            <a:r>
              <a:rPr lang="en-US" dirty="0" smtClean="0"/>
              <a:t>respiratory rate, pulse, blood pressure</a:t>
            </a:r>
            <a:r>
              <a:rPr lang="et-EE" dirty="0" smtClean="0"/>
              <a:t>, GCS</a:t>
            </a:r>
            <a:endParaRPr lang="en-US" sz="21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100" dirty="0" smtClean="0"/>
              <a:t>T</a:t>
            </a:r>
            <a:r>
              <a:rPr lang="et-EE" sz="2100" dirty="0" smtClean="0"/>
              <a:t>REATMENT</a:t>
            </a:r>
            <a:r>
              <a:rPr lang="en-US" sz="2100" dirty="0" smtClean="0"/>
              <a:t> given:  e.g., tourniquet,</a:t>
            </a:r>
            <a:r>
              <a:rPr lang="et-EE" sz="2100" dirty="0" smtClean="0"/>
              <a:t> </a:t>
            </a:r>
            <a:r>
              <a:rPr lang="et-EE" sz="2100" dirty="0" err="1" smtClean="0"/>
              <a:t>splint</a:t>
            </a:r>
            <a:r>
              <a:rPr lang="et-EE" sz="2100" dirty="0" smtClean="0"/>
              <a:t>,</a:t>
            </a:r>
            <a:r>
              <a:rPr lang="en-US" sz="2100" dirty="0" smtClean="0"/>
              <a:t> chest seal, </a:t>
            </a:r>
            <a:r>
              <a:rPr lang="en-US" sz="2100" dirty="0" err="1" smtClean="0"/>
              <a:t>intubated</a:t>
            </a:r>
            <a:r>
              <a:rPr lang="et-EE" sz="2100" dirty="0" smtClean="0"/>
              <a:t>, </a:t>
            </a:r>
            <a:r>
              <a:rPr lang="et-EE" sz="2100" dirty="0" err="1" smtClean="0"/>
              <a:t>blood</a:t>
            </a:r>
            <a:r>
              <a:rPr lang="et-EE" sz="2100" dirty="0" smtClean="0"/>
              <a:t> </a:t>
            </a:r>
            <a:r>
              <a:rPr lang="et-EE" sz="2100" dirty="0" err="1" smtClean="0"/>
              <a:t>given</a:t>
            </a:r>
            <a:r>
              <a:rPr lang="et-EE" sz="2100" dirty="0" smtClean="0"/>
              <a:t>.</a:t>
            </a:r>
            <a:endParaRPr lang="et-EE" sz="2800" dirty="0" smtClean="0"/>
          </a:p>
          <a:p>
            <a:pPr lvl="1" eaLnBrk="1" hangingPunct="1">
              <a:buFontTx/>
              <a:buNone/>
            </a:pPr>
            <a:endParaRPr lang="et-EE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51425" cy="1143000"/>
          </a:xfrm>
        </p:spPr>
        <p:txBody>
          <a:bodyPr/>
          <a:lstStyle/>
          <a:p>
            <a:pPr eaLnBrk="1" hangingPunct="1"/>
            <a:r>
              <a:rPr lang="et-EE" smtClean="0"/>
              <a:t>Trauma team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876800" cy="129540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t-EE" sz="2000" dirty="0" smtClean="0"/>
              <a:t>Trauma </a:t>
            </a:r>
            <a:r>
              <a:rPr lang="et-EE" sz="2000" dirty="0" err="1" smtClean="0"/>
              <a:t>team-</a:t>
            </a:r>
            <a:r>
              <a:rPr lang="et-EE" sz="2000" dirty="0" smtClean="0"/>
              <a:t> ED personal+ anesteesiaõde/ODP, </a:t>
            </a:r>
            <a:r>
              <a:rPr lang="et-EE" sz="2000" dirty="0" err="1" smtClean="0"/>
              <a:t>anestsioloog</a:t>
            </a:r>
            <a:r>
              <a:rPr lang="et-EE" sz="2000" dirty="0" smtClean="0"/>
              <a:t> ja valmisolekus kirurgid/ ortopeedid (9-liner)</a:t>
            </a: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34075" y="0"/>
            <a:ext cx="3209925" cy="4221163"/>
          </a:xfrm>
          <a:noFill/>
        </p:spPr>
      </p:pic>
      <p:pic>
        <p:nvPicPr>
          <p:cNvPr id="30725" name="Picture 10" descr="P1010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17788"/>
            <a:ext cx="5651500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5" descr="Camp_Bastion_ (140)_2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44196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4000" dirty="0" smtClean="0"/>
              <a:t>Aga nüüd tagasi algusesse...</a:t>
            </a:r>
            <a:br>
              <a:rPr lang="et-EE" sz="4000" dirty="0" smtClean="0"/>
            </a:br>
            <a:r>
              <a:rPr lang="et-EE" sz="4000" dirty="0" err="1" smtClean="0"/>
              <a:t>Medevac/Casevac</a:t>
            </a:r>
            <a:r>
              <a:rPr lang="et-EE" sz="4000" dirty="0" smtClean="0"/>
              <a:t> </a:t>
            </a:r>
            <a:r>
              <a:rPr lang="et-EE" sz="4000" dirty="0" err="1" smtClean="0"/>
              <a:t>Nightingale-il</a:t>
            </a:r>
            <a:r>
              <a:rPr lang="et-EE" sz="4000" dirty="0" smtClean="0"/>
              <a:t> = </a:t>
            </a:r>
            <a:r>
              <a:rPr lang="et-EE" sz="4000" dirty="0" err="1" smtClean="0"/>
              <a:t>kannatanu(d</a:t>
            </a:r>
            <a:r>
              <a:rPr lang="et-EE" sz="4000" dirty="0" smtClean="0"/>
              <a:t>)</a:t>
            </a: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45058" name="Picture 2" descr="D:\Pildid\2012\Afganistan\IMG_1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0327" y="2132749"/>
            <a:ext cx="8063345" cy="3994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Trauma </a:t>
            </a:r>
            <a:r>
              <a:rPr lang="et-EE" dirty="0" err="1" smtClean="0"/>
              <a:t>Bay</a:t>
            </a:r>
            <a:r>
              <a:rPr lang="et-EE" dirty="0" smtClean="0"/>
              <a:t> 1, enamasti CAT A </a:t>
            </a:r>
            <a:endParaRPr lang="et-EE" dirty="0"/>
          </a:p>
        </p:txBody>
      </p:sp>
      <p:pic>
        <p:nvPicPr>
          <p:cNvPr id="46082" name="Picture 2" descr="D:\Pildid\2012\Afganistan\IMG_1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Meeskond</a:t>
            </a:r>
            <a:br>
              <a:rPr lang="et-EE" dirty="0" smtClean="0"/>
            </a:br>
            <a:r>
              <a:rPr lang="et-EE" dirty="0" smtClean="0"/>
              <a:t>(aprill-juuli 2012)</a:t>
            </a:r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0" y="1447800"/>
            <a:ext cx="3810000" cy="5410200"/>
          </a:xfrm>
        </p:spPr>
        <p:txBody>
          <a:bodyPr>
            <a:normAutofit/>
          </a:bodyPr>
          <a:lstStyle/>
          <a:p>
            <a:r>
              <a:rPr lang="et-EE" dirty="0" smtClean="0"/>
              <a:t>Anesteesiaõde-</a:t>
            </a:r>
          </a:p>
          <a:p>
            <a:r>
              <a:rPr lang="et-EE" dirty="0" err="1" smtClean="0"/>
              <a:t>Karmen</a:t>
            </a:r>
            <a:r>
              <a:rPr lang="et-EE" dirty="0" smtClean="0"/>
              <a:t> </a:t>
            </a:r>
            <a:r>
              <a:rPr lang="et-EE" dirty="0" err="1" smtClean="0"/>
              <a:t>Maurus</a:t>
            </a:r>
            <a:endParaRPr lang="et-EE" dirty="0" smtClean="0"/>
          </a:p>
          <a:p>
            <a:r>
              <a:rPr lang="et-EE" dirty="0" smtClean="0"/>
              <a:t>Anestesioloog–Lauri Kõrgvee</a:t>
            </a:r>
          </a:p>
          <a:p>
            <a:r>
              <a:rPr lang="et-EE" dirty="0" smtClean="0"/>
              <a:t>Üldkirurg-Jaan </a:t>
            </a:r>
            <a:r>
              <a:rPr lang="et-EE" dirty="0" err="1" smtClean="0"/>
              <a:t>Tepp</a:t>
            </a:r>
            <a:r>
              <a:rPr lang="et-EE" dirty="0" smtClean="0"/>
              <a:t> /  Arno </a:t>
            </a:r>
            <a:r>
              <a:rPr lang="et-EE" dirty="0" err="1" smtClean="0"/>
              <a:t>Ruusalepp</a:t>
            </a:r>
            <a:endParaRPr lang="et-EE" dirty="0" smtClean="0"/>
          </a:p>
          <a:p>
            <a:r>
              <a:rPr lang="et-EE" dirty="0" smtClean="0"/>
              <a:t>Ortopeed-Alo Rull</a:t>
            </a:r>
            <a:endParaRPr lang="et-EE" dirty="0"/>
          </a:p>
        </p:txBody>
      </p:sp>
      <p:pic>
        <p:nvPicPr>
          <p:cNvPr id="1027" name="Picture 3" descr="C:\Users\Karmen\Desktop\afg pildid\Fotod\18JUL12\a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7463" y="1447800"/>
            <a:ext cx="5656537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Trauma </a:t>
            </a:r>
            <a:r>
              <a:rPr lang="et-EE" dirty="0" err="1" smtClean="0"/>
              <a:t>Bay</a:t>
            </a:r>
            <a:r>
              <a:rPr lang="et-EE" dirty="0" smtClean="0"/>
              <a:t> 2</a:t>
            </a:r>
            <a:br>
              <a:rPr lang="et-EE" dirty="0" smtClean="0"/>
            </a:br>
            <a:r>
              <a:rPr lang="et-EE" dirty="0" err="1" smtClean="0"/>
              <a:t>Cat</a:t>
            </a:r>
            <a:r>
              <a:rPr lang="et-EE" dirty="0" smtClean="0"/>
              <a:t> </a:t>
            </a:r>
            <a:r>
              <a:rPr lang="et-EE" dirty="0" err="1" smtClean="0"/>
              <a:t>A/Cat</a:t>
            </a:r>
            <a:r>
              <a:rPr lang="et-EE" dirty="0" smtClean="0"/>
              <a:t> B </a:t>
            </a:r>
            <a:endParaRPr lang="et-EE" dirty="0"/>
          </a:p>
        </p:txBody>
      </p:sp>
      <p:pic>
        <p:nvPicPr>
          <p:cNvPr id="47106" name="Picture 2" descr="D:\Pildid\2012\Afganistan\IMG_1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Trauma </a:t>
            </a:r>
            <a:r>
              <a:rPr lang="et-EE" dirty="0" err="1" smtClean="0"/>
              <a:t>Bay</a:t>
            </a:r>
            <a:r>
              <a:rPr lang="et-EE" dirty="0" smtClean="0"/>
              <a:t> 3 (</a:t>
            </a:r>
            <a:r>
              <a:rPr lang="et-EE" dirty="0" err="1" smtClean="0"/>
              <a:t>spec</a:t>
            </a:r>
            <a:r>
              <a:rPr lang="et-EE" dirty="0" smtClean="0"/>
              <a:t>. </a:t>
            </a:r>
            <a:r>
              <a:rPr lang="et-EE" dirty="0" err="1" smtClean="0"/>
              <a:t>Child/Cat</a:t>
            </a:r>
            <a:r>
              <a:rPr lang="et-EE" dirty="0" smtClean="0"/>
              <a:t> </a:t>
            </a:r>
            <a:r>
              <a:rPr lang="et-EE" dirty="0" err="1" smtClean="0"/>
              <a:t>A/Cat</a:t>
            </a:r>
            <a:r>
              <a:rPr lang="et-EE" dirty="0" smtClean="0"/>
              <a:t> B</a:t>
            </a:r>
            <a:r>
              <a:rPr lang="et-EE" dirty="0" smtClean="0"/>
              <a:t>) (kokku 9 </a:t>
            </a:r>
            <a:r>
              <a:rPr lang="et-EE" dirty="0" err="1" smtClean="0"/>
              <a:t>trauma-bayd</a:t>
            </a:r>
            <a:r>
              <a:rPr lang="et-EE" dirty="0" smtClean="0"/>
              <a:t>)</a:t>
            </a:r>
            <a:endParaRPr lang="et-EE" dirty="0"/>
          </a:p>
        </p:txBody>
      </p:sp>
      <p:pic>
        <p:nvPicPr>
          <p:cNvPr id="48130" name="Picture 2" descr="D:\Pildid\2012\Afganistan\IMG_1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Ootel....  </a:t>
            </a:r>
            <a:endParaRPr lang="et-EE" dirty="0"/>
          </a:p>
        </p:txBody>
      </p:sp>
      <p:pic>
        <p:nvPicPr>
          <p:cNvPr id="49154" name="Picture 2" descr="C:\Users\Karmen\Desktop\afg pildid\Camp_Bastion__20110424_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Slide" r:id="rId3" imgW="4572180" imgH="3429116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...Bastion </a:t>
            </a:r>
            <a:r>
              <a:rPr lang="et-EE" dirty="0" err="1" smtClean="0"/>
              <a:t>way</a:t>
            </a:r>
            <a:r>
              <a:rPr lang="et-EE" dirty="0" smtClean="0"/>
              <a:t>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t-EE" dirty="0" smtClean="0"/>
              <a:t>ATLS </a:t>
            </a:r>
            <a:r>
              <a:rPr lang="et-EE" sz="2400" dirty="0" smtClean="0"/>
              <a:t>(</a:t>
            </a:r>
            <a:r>
              <a:rPr lang="et-EE" sz="2400" dirty="0" err="1" smtClean="0"/>
              <a:t>A</a:t>
            </a:r>
            <a:r>
              <a:rPr lang="et-EE" sz="2400" dirty="0" err="1" smtClean="0"/>
              <a:t>dvanced</a:t>
            </a:r>
            <a:r>
              <a:rPr lang="et-EE" sz="2400" dirty="0" smtClean="0"/>
              <a:t> Trauma and </a:t>
            </a:r>
            <a:r>
              <a:rPr lang="et-EE" sz="2400" dirty="0" err="1" smtClean="0"/>
              <a:t>L</a:t>
            </a:r>
            <a:r>
              <a:rPr lang="et-EE" sz="2400" dirty="0" err="1" smtClean="0"/>
              <a:t>ife</a:t>
            </a:r>
            <a:r>
              <a:rPr lang="et-EE" sz="2400" dirty="0" smtClean="0"/>
              <a:t> </a:t>
            </a:r>
            <a:r>
              <a:rPr lang="et-EE" sz="2400" dirty="0" err="1" smtClean="0"/>
              <a:t>Support</a:t>
            </a:r>
            <a:r>
              <a:rPr lang="et-EE" sz="2400" dirty="0" smtClean="0"/>
              <a:t>)</a:t>
            </a:r>
          </a:p>
          <a:p>
            <a:pPr lvl="1"/>
            <a:r>
              <a:rPr lang="et-EE" dirty="0" err="1" smtClean="0"/>
              <a:t>Primary</a:t>
            </a:r>
            <a:r>
              <a:rPr lang="et-EE" dirty="0" smtClean="0"/>
              <a:t> </a:t>
            </a:r>
            <a:r>
              <a:rPr lang="et-EE" dirty="0" err="1" smtClean="0"/>
              <a:t>survey</a:t>
            </a:r>
            <a:r>
              <a:rPr lang="et-EE" dirty="0" smtClean="0"/>
              <a:t> – esmane ülevaatlus</a:t>
            </a:r>
          </a:p>
          <a:p>
            <a:pPr lvl="1"/>
            <a:r>
              <a:rPr lang="et-EE" dirty="0" err="1" smtClean="0"/>
              <a:t>Stopping</a:t>
            </a:r>
            <a:r>
              <a:rPr lang="et-EE" dirty="0" smtClean="0"/>
              <a:t>  </a:t>
            </a:r>
            <a:r>
              <a:rPr lang="et-EE" dirty="0" err="1" smtClean="0"/>
              <a:t>external</a:t>
            </a:r>
            <a:r>
              <a:rPr lang="et-EE" dirty="0" smtClean="0"/>
              <a:t> </a:t>
            </a:r>
            <a:r>
              <a:rPr lang="et-EE" dirty="0" err="1" smtClean="0"/>
              <a:t>haemorrhage</a:t>
            </a:r>
            <a:r>
              <a:rPr lang="et-EE" dirty="0" smtClean="0"/>
              <a:t> -verejooksu peatamine (kui veel pole peatatud)</a:t>
            </a:r>
          </a:p>
          <a:p>
            <a:pPr lvl="1"/>
            <a:r>
              <a:rPr lang="et-EE" dirty="0" err="1" smtClean="0"/>
              <a:t>Maintaining</a:t>
            </a:r>
            <a:r>
              <a:rPr lang="et-EE" dirty="0" smtClean="0"/>
              <a:t> </a:t>
            </a:r>
            <a:r>
              <a:rPr lang="et-EE" dirty="0" err="1" smtClean="0"/>
              <a:t>airway</a:t>
            </a:r>
            <a:r>
              <a:rPr lang="et-EE" dirty="0" smtClean="0"/>
              <a:t> – vabade hingamisteede tagamine</a:t>
            </a:r>
          </a:p>
          <a:p>
            <a:pPr lvl="1"/>
            <a:r>
              <a:rPr lang="et-EE" dirty="0" err="1" smtClean="0"/>
              <a:t>Maintaining</a:t>
            </a:r>
            <a:r>
              <a:rPr lang="et-EE" dirty="0" smtClean="0"/>
              <a:t> </a:t>
            </a:r>
            <a:r>
              <a:rPr lang="et-EE" dirty="0" err="1" smtClean="0"/>
              <a:t>circulation-</a:t>
            </a:r>
            <a:r>
              <a:rPr lang="et-EE" dirty="0" smtClean="0"/>
              <a:t> vereringe tagamine</a:t>
            </a:r>
          </a:p>
          <a:p>
            <a:r>
              <a:rPr lang="et-EE" dirty="0" err="1" smtClean="0"/>
              <a:t>Initial</a:t>
            </a:r>
            <a:r>
              <a:rPr lang="et-EE" dirty="0" smtClean="0"/>
              <a:t> </a:t>
            </a:r>
            <a:r>
              <a:rPr lang="et-EE" dirty="0" err="1" smtClean="0"/>
              <a:t>investigation</a:t>
            </a:r>
            <a:r>
              <a:rPr lang="et-EE" dirty="0" smtClean="0"/>
              <a:t> (esmased uuringud)</a:t>
            </a:r>
          </a:p>
          <a:p>
            <a:pPr lvl="1"/>
            <a:r>
              <a:rPr lang="et-EE" dirty="0" smtClean="0"/>
              <a:t>FAST  (</a:t>
            </a:r>
            <a:r>
              <a:rPr lang="et-EE" dirty="0" err="1" smtClean="0"/>
              <a:t>sono</a:t>
            </a:r>
            <a:r>
              <a:rPr lang="et-EE" dirty="0" smtClean="0"/>
              <a:t>)</a:t>
            </a:r>
          </a:p>
          <a:p>
            <a:pPr lvl="1"/>
            <a:r>
              <a:rPr lang="et-EE" dirty="0" err="1" smtClean="0"/>
              <a:t>Chest</a:t>
            </a:r>
            <a:r>
              <a:rPr lang="et-EE" dirty="0" smtClean="0"/>
              <a:t> &amp; </a:t>
            </a:r>
            <a:r>
              <a:rPr lang="et-EE" dirty="0" err="1" smtClean="0"/>
              <a:t>pelvic</a:t>
            </a:r>
            <a:r>
              <a:rPr lang="et-EE" dirty="0" smtClean="0"/>
              <a:t> </a:t>
            </a:r>
            <a:r>
              <a:rPr lang="et-EE" dirty="0" err="1" smtClean="0"/>
              <a:t>x-ray</a:t>
            </a:r>
            <a:endParaRPr lang="et-EE" dirty="0" smtClean="0"/>
          </a:p>
          <a:p>
            <a:r>
              <a:rPr lang="et-EE" dirty="0" smtClean="0"/>
              <a:t>CT (kompuuter tomograafia)</a:t>
            </a:r>
          </a:p>
          <a:p>
            <a:r>
              <a:rPr lang="et-EE" dirty="0" smtClean="0"/>
              <a:t>Esimesed 15 min:</a:t>
            </a:r>
          </a:p>
          <a:p>
            <a:pPr lvl="1"/>
            <a:r>
              <a:rPr lang="et-EE" dirty="0" smtClean="0"/>
              <a:t>Adekvaatne valuravi</a:t>
            </a:r>
          </a:p>
          <a:p>
            <a:pPr lvl="1"/>
            <a:r>
              <a:rPr lang="et-EE" dirty="0" err="1" smtClean="0"/>
              <a:t>Sedatsioon</a:t>
            </a:r>
            <a:r>
              <a:rPr lang="et-EE" dirty="0" smtClean="0"/>
              <a:t> (eriti </a:t>
            </a:r>
            <a:r>
              <a:rPr lang="et-EE" dirty="0" err="1" smtClean="0"/>
              <a:t>intub</a:t>
            </a:r>
            <a:r>
              <a:rPr lang="et-EE" dirty="0" smtClean="0"/>
              <a:t>. </a:t>
            </a:r>
            <a:r>
              <a:rPr lang="et-EE" dirty="0" err="1" smtClean="0"/>
              <a:t>p</a:t>
            </a:r>
            <a:r>
              <a:rPr lang="et-EE" dirty="0" err="1" smtClean="0"/>
              <a:t>t</a:t>
            </a:r>
            <a:r>
              <a:rPr lang="et-EE" dirty="0" smtClean="0"/>
              <a:t>)</a:t>
            </a:r>
          </a:p>
          <a:p>
            <a:pPr lvl="1"/>
            <a:r>
              <a:rPr lang="et-EE" dirty="0" smtClean="0"/>
              <a:t>AB (</a:t>
            </a:r>
            <a:r>
              <a:rPr lang="et-EE" dirty="0" err="1" smtClean="0"/>
              <a:t>Augmentin</a:t>
            </a:r>
            <a:r>
              <a:rPr lang="et-EE" dirty="0" smtClean="0"/>
              <a:t> 1,2 g i/v)</a:t>
            </a:r>
          </a:p>
          <a:p>
            <a:pPr lvl="1"/>
            <a:r>
              <a:rPr lang="et-EE" dirty="0" smtClean="0"/>
              <a:t>TXA (</a:t>
            </a:r>
            <a:r>
              <a:rPr lang="et-EE" dirty="0" err="1" smtClean="0"/>
              <a:t>traneksaam</a:t>
            </a:r>
            <a:r>
              <a:rPr lang="et-EE" dirty="0" smtClean="0"/>
              <a:t> hape 1g </a:t>
            </a:r>
            <a:r>
              <a:rPr lang="et-EE" dirty="0" err="1" smtClean="0"/>
              <a:t>i/v-</a:t>
            </a:r>
            <a:r>
              <a:rPr lang="et-EE" dirty="0" smtClean="0"/>
              <a:t> hemorraagia, </a:t>
            </a:r>
            <a:r>
              <a:rPr lang="et-EE" dirty="0" err="1" smtClean="0"/>
              <a:t>amputatsiooni</a:t>
            </a:r>
            <a:r>
              <a:rPr lang="et-EE" dirty="0" smtClean="0"/>
              <a:t>, ulatuslike pehmete kudede vigastuse korral)</a:t>
            </a:r>
          </a:p>
          <a:p>
            <a:pPr lvl="1"/>
            <a:endParaRPr lang="et-EE" dirty="0" smtClean="0"/>
          </a:p>
          <a:p>
            <a:pPr lvl="1"/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Endiselt </a:t>
            </a:r>
            <a:r>
              <a:rPr lang="et-EE" dirty="0" err="1" smtClean="0"/>
              <a:t>ootel...kaos...mis</a:t>
            </a:r>
            <a:r>
              <a:rPr lang="et-EE" dirty="0" smtClean="0"/>
              <a:t> toimub?...</a:t>
            </a:r>
            <a:endParaRPr lang="et-EE" dirty="0"/>
          </a:p>
        </p:txBody>
      </p:sp>
      <p:pic>
        <p:nvPicPr>
          <p:cNvPr id="50178" name="Picture 2" descr="C:\Users\Karmen\Desktop\afg pildid\Camp_Bastion__20110425_99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t-EE" dirty="0" smtClean="0"/>
              <a:t>Samal ajal operatsioonitoas...</a:t>
            </a:r>
            <a:endParaRPr lang="et-EE" dirty="0"/>
          </a:p>
        </p:txBody>
      </p:sp>
      <p:pic>
        <p:nvPicPr>
          <p:cNvPr id="51202" name="Picture 2" descr="D:\Pildid\2012\Afganistan\HERRICK 16A\DSCF1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962400" cy="3124200"/>
          </a:xfrm>
          <a:prstGeom prst="rect">
            <a:avLst/>
          </a:prstGeom>
          <a:noFill/>
        </p:spPr>
      </p:pic>
      <p:pic>
        <p:nvPicPr>
          <p:cNvPr id="51203" name="Picture 3" descr="D:\Pildid\2012\Afganistan\HERRICK 16A\DSCF1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191000" cy="4191000"/>
          </a:xfrm>
          <a:prstGeom prst="rect">
            <a:avLst/>
          </a:prstGeom>
          <a:noFill/>
        </p:spPr>
      </p:pic>
      <p:pic>
        <p:nvPicPr>
          <p:cNvPr id="51204" name="Picture 4" descr="D:\Pildid\2012\Afganistan\IMG_1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3162"/>
            <a:ext cx="5601592" cy="3144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...võib olla keegi juba tööd </a:t>
            </a:r>
            <a:r>
              <a:rPr lang="et-EE" dirty="0" err="1" smtClean="0"/>
              <a:t>tegemas...vahet</a:t>
            </a:r>
            <a:r>
              <a:rPr lang="et-EE" dirty="0" smtClean="0"/>
              <a:t> pole kas päev või öö...</a:t>
            </a:r>
            <a:endParaRPr lang="et-EE" dirty="0"/>
          </a:p>
        </p:txBody>
      </p:sp>
      <p:pic>
        <p:nvPicPr>
          <p:cNvPr id="39938" name="Picture 2" descr="D:\Pildid\2012\Afganistan\IMG_1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ED-st vaadatuna</a:t>
            </a:r>
            <a:endParaRPr lang="et-EE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Et operatsioonid saaks toimuda:</a:t>
            </a:r>
            <a:br>
              <a:rPr lang="et-EE" dirty="0" smtClean="0"/>
            </a:br>
            <a:r>
              <a:rPr lang="et-EE" dirty="0" smtClean="0"/>
              <a:t>Õdede vastutus: </a:t>
            </a:r>
            <a:endParaRPr lang="et-EE" dirty="0"/>
          </a:p>
        </p:txBody>
      </p:sp>
      <p:pic>
        <p:nvPicPr>
          <p:cNvPr id="52226" name="Picture 2" descr="D:\Pildid\2012\Afganistan\IMG_12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3400" y="1371600"/>
            <a:ext cx="3733800" cy="25908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dirty="0" smtClean="0"/>
              <a:t>Ravimid+ infusioonlahused</a:t>
            </a:r>
          </a:p>
          <a:p>
            <a:r>
              <a:rPr lang="et-EE" dirty="0" smtClean="0"/>
              <a:t>Töövahendid, nende hankimine</a:t>
            </a:r>
          </a:p>
          <a:p>
            <a:r>
              <a:rPr lang="et-EE" dirty="0" smtClean="0"/>
              <a:t>Aparatuur, nende korrasoleku kontroll</a:t>
            </a:r>
          </a:p>
          <a:p>
            <a:r>
              <a:rPr lang="et-EE" dirty="0" err="1" smtClean="0"/>
              <a:t>Op</a:t>
            </a:r>
            <a:r>
              <a:rPr lang="et-EE" dirty="0" smtClean="0"/>
              <a:t> laua lisad, toed</a:t>
            </a:r>
          </a:p>
          <a:p>
            <a:r>
              <a:rPr lang="et-EE" dirty="0" smtClean="0"/>
              <a:t>Labor</a:t>
            </a:r>
          </a:p>
          <a:p>
            <a:r>
              <a:rPr lang="et-EE" dirty="0" err="1" smtClean="0"/>
              <a:t>O₂</a:t>
            </a:r>
            <a:endParaRPr lang="et-EE" dirty="0" smtClean="0"/>
          </a:p>
          <a:p>
            <a:r>
              <a:rPr lang="et-EE" dirty="0" smtClean="0"/>
              <a:t>Voodikoht patsiendile</a:t>
            </a:r>
          </a:p>
          <a:p>
            <a:r>
              <a:rPr lang="et-EE" dirty="0" smtClean="0"/>
              <a:t>Sterilisatsioon</a:t>
            </a:r>
          </a:p>
          <a:p>
            <a:r>
              <a:rPr lang="et-EE" dirty="0" smtClean="0"/>
              <a:t>Koristamine</a:t>
            </a:r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  <p:pic>
        <p:nvPicPr>
          <p:cNvPr id="52227" name="Picture 3" descr="D:\Pildid\2012\Afganistan\IMG_1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38860"/>
            <a:ext cx="4369465" cy="2453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Ettevalmistused enne  minekut</a:t>
            </a:r>
            <a:br>
              <a:rPr lang="et-EE" dirty="0" smtClean="0"/>
            </a:br>
            <a:r>
              <a:rPr lang="et-EE" dirty="0" smtClean="0"/>
              <a:t>RTSBK (august </a:t>
            </a:r>
            <a:r>
              <a:rPr lang="et-EE" smtClean="0"/>
              <a:t>2010) </a:t>
            </a:r>
            <a:r>
              <a:rPr lang="et-EE" sz="3100" smtClean="0"/>
              <a:t>(reservtervishoiutöötaja sõjaline baaskursus)</a:t>
            </a:r>
            <a:endParaRPr lang="et-EE" sz="3100" dirty="0"/>
          </a:p>
        </p:txBody>
      </p:sp>
      <p:pic>
        <p:nvPicPr>
          <p:cNvPr id="7" name="Content Placeholder 6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2758281"/>
            <a:ext cx="3657600" cy="27432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2514600" cy="4691063"/>
          </a:xfrm>
        </p:spPr>
        <p:txBody>
          <a:bodyPr/>
          <a:lstStyle/>
          <a:p>
            <a:pPr>
              <a:buNone/>
            </a:pPr>
            <a:endParaRPr lang="et-EE" dirty="0" smtClean="0"/>
          </a:p>
          <a:p>
            <a:pPr>
              <a:buNone/>
            </a:pP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3250" name="Picture 2" descr="D:\Pildid\2012\Afganistan\IMG_13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52800" cy="4508286"/>
          </a:xfrm>
          <a:prstGeom prst="rect">
            <a:avLst/>
          </a:prstGeom>
          <a:noFill/>
        </p:spPr>
      </p:pic>
      <p:pic>
        <p:nvPicPr>
          <p:cNvPr id="53251" name="Picture 3" descr="D:\Pildid\2012\Afganistan\IMG_13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854" y="0"/>
            <a:ext cx="3061146" cy="4525963"/>
          </a:xfrm>
          <a:prstGeom prst="rect">
            <a:avLst/>
          </a:prstGeom>
          <a:noFill/>
        </p:spPr>
      </p:pic>
      <p:pic>
        <p:nvPicPr>
          <p:cNvPr id="53252" name="Picture 4" descr="D:\Pildid\2012\Afganistan\IMG_1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1000"/>
            <a:ext cx="5486400" cy="2667000"/>
          </a:xfrm>
          <a:prstGeom prst="rect">
            <a:avLst/>
          </a:prstGeom>
          <a:noFill/>
        </p:spPr>
      </p:pic>
      <p:pic>
        <p:nvPicPr>
          <p:cNvPr id="53253" name="Picture 5" descr="D:\Pildid\2012\Afganistan\IMG_1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0"/>
            <a:ext cx="3130826" cy="4800600"/>
          </a:xfrm>
          <a:prstGeom prst="rect">
            <a:avLst/>
          </a:prstGeom>
          <a:noFill/>
        </p:spPr>
      </p:pic>
      <p:pic>
        <p:nvPicPr>
          <p:cNvPr id="53254" name="Picture 6" descr="D:\Pildid\2012\Afganistan\IMG_1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6446" y="4495801"/>
            <a:ext cx="4207554" cy="236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4274" name="Picture 2" descr="D:\Pildid\2012\Afganistan\IMG_13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5836443"/>
          </a:xfrm>
          <a:prstGeom prst="rect">
            <a:avLst/>
          </a:prstGeom>
          <a:noFill/>
        </p:spPr>
      </p:pic>
      <p:pic>
        <p:nvPicPr>
          <p:cNvPr id="54275" name="Picture 3" descr="D:\Pildid\2012\Afganistan\IMG_13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5867400"/>
          </a:xfrm>
          <a:prstGeom prst="rect">
            <a:avLst/>
          </a:prstGeom>
          <a:noFill/>
        </p:spPr>
      </p:pic>
      <p:pic>
        <p:nvPicPr>
          <p:cNvPr id="54276" name="Picture 4" descr="D:\Pildid\2012\Afganistan\IMG_1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343400"/>
            <a:ext cx="3416139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Rotem</a:t>
            </a:r>
            <a:endParaRPr lang="et-EE" dirty="0"/>
          </a:p>
        </p:txBody>
      </p:sp>
      <p:pic>
        <p:nvPicPr>
          <p:cNvPr id="56322" name="Picture 2" descr="C:\Users\Karmen\Desktop\Geraet_Upgrade_V2_340x5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28801"/>
            <a:ext cx="3533246" cy="47244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Töökorrakontroll, hooldus.</a:t>
            </a:r>
          </a:p>
          <a:p>
            <a:r>
              <a:rPr lang="et-EE" dirty="0" err="1" smtClean="0"/>
              <a:t>Reagentide</a:t>
            </a:r>
            <a:r>
              <a:rPr lang="et-EE" dirty="0" smtClean="0"/>
              <a:t> </a:t>
            </a:r>
            <a:r>
              <a:rPr lang="et-EE" dirty="0" smtClean="0"/>
              <a:t>vastavus, testimine</a:t>
            </a:r>
            <a:endParaRPr lang="et-EE" dirty="0" smtClean="0"/>
          </a:p>
          <a:p>
            <a:r>
              <a:rPr lang="et-EE" dirty="0" smtClean="0"/>
              <a:t>Tulemuste ülesmärkimine</a:t>
            </a:r>
          </a:p>
          <a:p>
            <a:r>
              <a:rPr lang="et-EE" dirty="0" err="1" smtClean="0"/>
              <a:t>Extem/fibtem</a:t>
            </a:r>
            <a:r>
              <a:rPr lang="et-EE" dirty="0" smtClean="0"/>
              <a:t> elementaarne tulemuste analüüsimise oskus.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Belmont</a:t>
            </a:r>
            <a:endParaRPr lang="et-EE" dirty="0"/>
          </a:p>
        </p:txBody>
      </p:sp>
      <p:pic>
        <p:nvPicPr>
          <p:cNvPr id="57346" name="Picture 2" descr="C:\Users\Karmen\Desktop\urun_1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027052"/>
            <a:ext cx="4038600" cy="4221533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 err="1" smtClean="0"/>
              <a:t>Infuusorite</a:t>
            </a:r>
            <a:r>
              <a:rPr lang="et-EE" i="1" dirty="0" smtClean="0"/>
              <a:t> FERRARI</a:t>
            </a:r>
          </a:p>
          <a:p>
            <a:r>
              <a:rPr lang="et-EE" dirty="0" smtClean="0"/>
              <a:t>2,5 -1000 </a:t>
            </a:r>
            <a:r>
              <a:rPr lang="et-EE" dirty="0" err="1" smtClean="0"/>
              <a:t>ml/min</a:t>
            </a:r>
            <a:endParaRPr lang="et-EE" dirty="0" smtClean="0"/>
          </a:p>
          <a:p>
            <a:r>
              <a:rPr lang="et-EE" dirty="0" smtClean="0"/>
              <a:t>Võimalus nii üksikdooside kui ka </a:t>
            </a:r>
            <a:r>
              <a:rPr lang="et-EE" dirty="0" err="1" smtClean="0"/>
              <a:t>plasma/er</a:t>
            </a:r>
            <a:r>
              <a:rPr lang="et-EE" dirty="0" smtClean="0"/>
              <a:t> segu infusiooniks.</a:t>
            </a:r>
          </a:p>
          <a:p>
            <a:r>
              <a:rPr lang="et-EE" dirty="0" err="1" smtClean="0"/>
              <a:t>Touch</a:t>
            </a:r>
            <a:r>
              <a:rPr lang="et-EE" dirty="0" smtClean="0"/>
              <a:t> </a:t>
            </a:r>
            <a:r>
              <a:rPr lang="et-EE" dirty="0" err="1" smtClean="0"/>
              <a:t>screen</a:t>
            </a:r>
            <a:r>
              <a:rPr lang="et-EE" dirty="0" smtClean="0"/>
              <a:t> menüü, lihtne kasutada.</a:t>
            </a:r>
          </a:p>
          <a:p>
            <a:r>
              <a:rPr lang="et-EE" dirty="0" smtClean="0"/>
              <a:t>Vähe rikkeid, kallis, kulukas... </a:t>
            </a:r>
          </a:p>
          <a:p>
            <a:r>
              <a:rPr lang="et-EE" dirty="0" smtClean="0"/>
              <a:t>Seni parim vahend.</a:t>
            </a:r>
          </a:p>
          <a:p>
            <a:r>
              <a:rPr lang="et-EE" dirty="0" smtClean="0"/>
              <a:t>Töötab ka akuga.</a:t>
            </a:r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CT</a:t>
            </a:r>
            <a:endParaRPr lang="et-EE" dirty="0"/>
          </a:p>
        </p:txBody>
      </p:sp>
      <p:pic>
        <p:nvPicPr>
          <p:cNvPr id="58370" name="Picture 2" descr="C:\Users\Karmen\Desktop\6a00e551d9d3fd8833013485ed4b6b970c-320w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775200" cy="3581400"/>
          </a:xfrm>
          <a:prstGeom prst="rect">
            <a:avLst/>
          </a:prstGeom>
          <a:noFill/>
        </p:spPr>
      </p:pic>
      <p:pic>
        <p:nvPicPr>
          <p:cNvPr id="58371" name="Picture 3" descr="C:\Users\Karmen\Desktop\6a00e551d9d3fd88330133f2c9b946970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04317" y="1920875"/>
            <a:ext cx="2926366" cy="443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3430458"/>
          <p:cNvPicPr>
            <a:picLocks noChangeAspect="1" noChangeArrowheads="1"/>
          </p:cNvPicPr>
          <p:nvPr/>
        </p:nvPicPr>
        <p:blipFill>
          <a:blip r:embed="rId2" cstate="print"/>
          <a:srcRect l="29524" r="27654" b="3796"/>
          <a:stretch>
            <a:fillRect/>
          </a:stretch>
        </p:blipFill>
        <p:spPr bwMode="auto">
          <a:xfrm>
            <a:off x="2411413" y="0"/>
            <a:ext cx="3051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3430453"/>
          <p:cNvPicPr>
            <a:picLocks noChangeAspect="1" noChangeArrowheads="1"/>
          </p:cNvPicPr>
          <p:nvPr/>
        </p:nvPicPr>
        <p:blipFill>
          <a:blip r:embed="rId3" cstate="print"/>
          <a:srcRect l="32898" r="32898"/>
          <a:stretch>
            <a:fillRect/>
          </a:stretch>
        </p:blipFill>
        <p:spPr bwMode="auto">
          <a:xfrm>
            <a:off x="0" y="-1"/>
            <a:ext cx="2346325" cy="68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11" descr="3227579"/>
          <p:cNvPicPr>
            <a:picLocks noChangeAspect="1" noChangeArrowheads="1"/>
          </p:cNvPicPr>
          <p:nvPr/>
        </p:nvPicPr>
        <p:blipFill>
          <a:blip r:embed="rId4" cstate="print"/>
          <a:srcRect r="11980" b="18050"/>
          <a:stretch>
            <a:fillRect/>
          </a:stretch>
        </p:blipFill>
        <p:spPr bwMode="auto">
          <a:xfrm>
            <a:off x="5445302" y="0"/>
            <a:ext cx="278271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2" descr="3227577"/>
          <p:cNvPicPr>
            <a:picLocks noChangeAspect="1" noChangeArrowheads="1"/>
          </p:cNvPicPr>
          <p:nvPr/>
        </p:nvPicPr>
        <p:blipFill>
          <a:blip r:embed="rId5" cstate="print"/>
          <a:srcRect l="21404" r="25439" b="14648"/>
          <a:stretch>
            <a:fillRect/>
          </a:stretch>
        </p:blipFill>
        <p:spPr bwMode="auto">
          <a:xfrm>
            <a:off x="7143750" y="1989138"/>
            <a:ext cx="20002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3" descr="32275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1163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Content Placeholder 3" descr="P7150016.JPG"/>
          <p:cNvPicPr>
            <a:picLocks noChangeAspect="1"/>
          </p:cNvPicPr>
          <p:nvPr/>
        </p:nvPicPr>
        <p:blipFill>
          <a:blip r:embed="rId2" cstate="print"/>
          <a:srcRect r="23779" b="9517"/>
          <a:stretch>
            <a:fillRect/>
          </a:stretch>
        </p:blipFill>
        <p:spPr bwMode="auto">
          <a:xfrm>
            <a:off x="0" y="908050"/>
            <a:ext cx="25558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4" descr="P7150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836613"/>
            <a:ext cx="33321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8" descr="P71500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981075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7" descr="P7150012.JPG"/>
          <p:cNvPicPr>
            <a:picLocks noChangeAspect="1"/>
          </p:cNvPicPr>
          <p:nvPr/>
        </p:nvPicPr>
        <p:blipFill>
          <a:blip r:embed="rId5" cstate="print"/>
          <a:srcRect b="12563"/>
          <a:stretch>
            <a:fillRect/>
          </a:stretch>
        </p:blipFill>
        <p:spPr bwMode="auto">
          <a:xfrm>
            <a:off x="0" y="3429000"/>
            <a:ext cx="19145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12" descr="P715000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275" y="4694238"/>
            <a:ext cx="2881313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9" descr="P71500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481388"/>
            <a:ext cx="4500562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2819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7900" y="3590925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>
            <a:normAutofit/>
          </a:bodyPr>
          <a:lstStyle/>
          <a:p>
            <a:r>
              <a:rPr lang="et-EE" sz="3200" dirty="0" smtClean="0"/>
              <a:t>Erinevad vigastused- erinevad mehhanismid</a:t>
            </a:r>
            <a:endParaRPr lang="et-EE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...argipäev</a:t>
            </a:r>
            <a:endParaRPr lang="et-EE" dirty="0"/>
          </a:p>
        </p:txBody>
      </p:sp>
      <p:pic>
        <p:nvPicPr>
          <p:cNvPr id="38914" name="Picture 2" descr="D:\Pildid\2012\Afganistan\IMG_1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2217" y="1935163"/>
            <a:ext cx="78195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Väljaspool tööaega, teeme ikka tööd ka ;)</a:t>
            </a:r>
            <a:endParaRPr lang="et-EE" dirty="0"/>
          </a:p>
        </p:txBody>
      </p:sp>
      <p:pic>
        <p:nvPicPr>
          <p:cNvPr id="55298" name="Picture 2" descr="D:\Pildid\2012\Afganistan\IMG_13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6321698" cy="3549023"/>
          </a:xfrm>
          <a:prstGeom prst="rect">
            <a:avLst/>
          </a:prstGeom>
          <a:noFill/>
        </p:spPr>
      </p:pic>
      <p:pic>
        <p:nvPicPr>
          <p:cNvPr id="55299" name="Picture 3" descr="D:\Pildid\2012\Afganistan\IMG_14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824" y="3505200"/>
            <a:ext cx="5972176" cy="3352800"/>
          </a:xfrm>
          <a:prstGeom prst="rect">
            <a:avLst/>
          </a:prstGeom>
          <a:noFill/>
        </p:spPr>
      </p:pic>
      <p:pic>
        <p:nvPicPr>
          <p:cNvPr id="55300" name="Picture 4" descr="D:\Pildid\2012\Afganistan\IMG_1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7993" y="1676400"/>
            <a:ext cx="2986008" cy="1676400"/>
          </a:xfrm>
          <a:prstGeom prst="rect">
            <a:avLst/>
          </a:prstGeom>
          <a:noFill/>
        </p:spPr>
      </p:pic>
      <p:pic>
        <p:nvPicPr>
          <p:cNvPr id="55301" name="Picture 5" descr="D:\Pildid\2012\Afganistan\IMG_14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29200"/>
            <a:ext cx="3257463" cy="1828800"/>
          </a:xfrm>
          <a:prstGeom prst="rect">
            <a:avLst/>
          </a:prstGeom>
          <a:noFill/>
        </p:spPr>
      </p:pic>
      <p:pic>
        <p:nvPicPr>
          <p:cNvPr id="60418" name="Picture 2" descr="D:\Pildid\2012\Afganistan\Ultima\IMG_15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3224" y="3505201"/>
            <a:ext cx="2140776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C:\Users\Karmen\Desktop\afg pildid\Camp_Bastion__20110505_99_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57150"/>
            <a:ext cx="9220200" cy="691515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1"/>
            <a:ext cx="6705600" cy="1219199"/>
          </a:xfrm>
        </p:spPr>
        <p:txBody>
          <a:bodyPr/>
          <a:lstStyle/>
          <a:p>
            <a:pPr algn="ctr"/>
            <a:r>
              <a:rPr lang="et-EE" dirty="0" smtClean="0"/>
              <a:t>Nii näeb välja Bastion, suuremas osas!</a:t>
            </a:r>
            <a:endParaRPr lang="et-EE" dirty="0"/>
          </a:p>
        </p:txBody>
      </p:sp>
      <p:pic>
        <p:nvPicPr>
          <p:cNvPr id="1027" name="Picture 3" descr="C:\Users\Karmen\Desktop\afg pildid\Camp_Bastion__20110505_99_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657600"/>
            <a:ext cx="54864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026" name="Picture 2" descr="D:\Pildid\2010\sõjamängud 2\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62400" cy="2971800"/>
          </a:xfrm>
          <a:prstGeom prst="rect">
            <a:avLst/>
          </a:prstGeom>
          <a:noFill/>
        </p:spPr>
      </p:pic>
      <p:pic>
        <p:nvPicPr>
          <p:cNvPr id="1027" name="Picture 3" descr="D:\Pildid\2010\sõjamängud\Pilt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955925"/>
            <a:ext cx="3154363" cy="3902075"/>
          </a:xfrm>
          <a:prstGeom prst="rect">
            <a:avLst/>
          </a:prstGeom>
          <a:noFill/>
        </p:spPr>
      </p:pic>
      <p:pic>
        <p:nvPicPr>
          <p:cNvPr id="1028" name="Picture 4" descr="D:\Pildid\2010\sõjamängud\Pilt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55925"/>
            <a:ext cx="2925763" cy="3902075"/>
          </a:xfrm>
          <a:prstGeom prst="rect">
            <a:avLst/>
          </a:prstGeom>
          <a:noFill/>
        </p:spPr>
      </p:pic>
      <p:pic>
        <p:nvPicPr>
          <p:cNvPr id="1029" name="Picture 5" descr="D:\Pildid\2010\sõjamängud\Pilt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1" y="2955925"/>
            <a:ext cx="3048000" cy="3902075"/>
          </a:xfrm>
          <a:prstGeom prst="rect">
            <a:avLst/>
          </a:prstGeom>
          <a:noFill/>
        </p:spPr>
      </p:pic>
      <p:pic>
        <p:nvPicPr>
          <p:cNvPr id="1030" name="Picture 6" descr="D:\Pildid\2010\sõjamängud\IMG_4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0"/>
            <a:ext cx="51816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Asju mida igapäev ei kohta ;)</a:t>
            </a:r>
            <a:br>
              <a:rPr lang="et-EE" dirty="0" smtClean="0"/>
            </a:br>
            <a:r>
              <a:rPr lang="et-EE" sz="3600" dirty="0" smtClean="0"/>
              <a:t>väline fiksaator/ </a:t>
            </a:r>
            <a:r>
              <a:rPr lang="et-EE" sz="3600" dirty="0" err="1" smtClean="0"/>
              <a:t>CT(pealaest</a:t>
            </a:r>
            <a:r>
              <a:rPr lang="et-EE" sz="3600" dirty="0" smtClean="0"/>
              <a:t> jalatallani)</a:t>
            </a:r>
            <a:endParaRPr lang="et-EE" sz="3600" dirty="0"/>
          </a:p>
        </p:txBody>
      </p:sp>
      <p:pic>
        <p:nvPicPr>
          <p:cNvPr id="2050" name="Picture 2" descr="C:\Users\Karmen\Desktop\afg pildid\Camp_Bastion__20110512_99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Karmen\Desktop\afg pildid\Camp_Bastion__20110512_99_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MIST raport / </a:t>
            </a:r>
            <a:r>
              <a:rPr lang="et-EE" dirty="0" err="1" smtClean="0"/>
              <a:t>skin</a:t>
            </a:r>
            <a:r>
              <a:rPr lang="et-EE" dirty="0" smtClean="0"/>
              <a:t> </a:t>
            </a:r>
            <a:r>
              <a:rPr lang="et-EE" dirty="0" err="1" smtClean="0"/>
              <a:t>craft</a:t>
            </a:r>
            <a:endParaRPr lang="et-EE" dirty="0"/>
          </a:p>
        </p:txBody>
      </p:sp>
      <p:pic>
        <p:nvPicPr>
          <p:cNvPr id="3074" name="Picture 2" descr="C:\Users\Karmen\Desktop\afg pildid\Camp_Bastion__20110512_99_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13283" y="1920875"/>
            <a:ext cx="3326434" cy="4433888"/>
          </a:xfrm>
          <a:prstGeom prst="rect">
            <a:avLst/>
          </a:prstGeom>
          <a:noFill/>
        </p:spPr>
      </p:pic>
      <p:pic>
        <p:nvPicPr>
          <p:cNvPr id="3075" name="Picture 3" descr="C:\Users\Karmen\Desktop\afg pildid\Camp_Bastion__20110513_99_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4283" y="1920875"/>
            <a:ext cx="3326434" cy="443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Võrdluseks seal ja siin</a:t>
            </a:r>
            <a:endParaRPr lang="et-EE" dirty="0"/>
          </a:p>
        </p:txBody>
      </p:sp>
      <p:pic>
        <p:nvPicPr>
          <p:cNvPr id="4098" name="Picture 2" descr="C:\Users\Karmen\Desktop\afg pildid\Camp_Bastion__20110423_99_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</p:spPr>
      </p:pic>
      <p:pic>
        <p:nvPicPr>
          <p:cNvPr id="4099" name="Picture 3" descr="C:\Users\Karmen\Desktop\afg pildid\280920122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76800" y="20574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122" name="Picture 2" descr="D:\Pildid\2012\Afganistan\abe.siz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8266" cy="3581400"/>
          </a:xfrm>
          <a:prstGeom prst="rect">
            <a:avLst/>
          </a:prstGeom>
          <a:noFill/>
        </p:spPr>
      </p:pic>
      <p:pic>
        <p:nvPicPr>
          <p:cNvPr id="5123" name="Picture 3" descr="C:\Users\Karmen\Desktop\afg pildid\Fotod\Haigajuhid\_MG_74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76400"/>
            <a:ext cx="4038600" cy="2692400"/>
          </a:xfrm>
          <a:prstGeom prst="rect">
            <a:avLst/>
          </a:prstGeom>
          <a:noFill/>
        </p:spPr>
      </p:pic>
      <p:pic>
        <p:nvPicPr>
          <p:cNvPr id="5124" name="Picture 4" descr="C:\Users\Karmen\Desktop\afg pildid\Fotod\23_JUN_12\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</p:spPr>
      </p:pic>
      <p:pic>
        <p:nvPicPr>
          <p:cNvPr id="5125" name="Picture 5" descr="D:\Pildid\2012\Afganistan\IMG_12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-457201"/>
            <a:ext cx="2624285" cy="4674383"/>
          </a:xfrm>
          <a:prstGeom prst="rect">
            <a:avLst/>
          </a:prstGeom>
          <a:noFill/>
        </p:spPr>
      </p:pic>
      <p:pic>
        <p:nvPicPr>
          <p:cNvPr id="5126" name="Picture 6" descr="D:\Pildid\2012\Afganistan\IMG_13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4836" y="3962400"/>
            <a:ext cx="4959164" cy="2987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Mida õppisin!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 smtClean="0"/>
              <a:t>Pingetaluvust nii rahvuslike kui </a:t>
            </a:r>
            <a:r>
              <a:rPr lang="et-EE" dirty="0" smtClean="0"/>
              <a:t>isikuomapäradest </a:t>
            </a:r>
            <a:r>
              <a:rPr lang="et-EE" dirty="0" smtClean="0"/>
              <a:t>tingituna.</a:t>
            </a:r>
          </a:p>
          <a:p>
            <a:r>
              <a:rPr lang="et-EE" dirty="0" smtClean="0"/>
              <a:t>Kindlustunne</a:t>
            </a:r>
            <a:r>
              <a:rPr lang="et-EE" dirty="0" smtClean="0"/>
              <a:t>, usaldades iseennast </a:t>
            </a:r>
            <a:r>
              <a:rPr lang="et-EE" dirty="0" smtClean="0"/>
              <a:t>tegutsemaks mistahes </a:t>
            </a:r>
            <a:r>
              <a:rPr lang="et-EE" dirty="0" smtClean="0"/>
              <a:t>situatsioonis, osates hinnata oma pädevust.</a:t>
            </a:r>
            <a:endParaRPr lang="et-EE" dirty="0" smtClean="0"/>
          </a:p>
          <a:p>
            <a:r>
              <a:rPr lang="et-EE" dirty="0" smtClean="0"/>
              <a:t>Militaarvaimustuse reaalsust</a:t>
            </a:r>
          </a:p>
          <a:p>
            <a:r>
              <a:rPr lang="et-EE" dirty="0" smtClean="0"/>
              <a:t>Tugi “omadele”</a:t>
            </a:r>
          </a:p>
          <a:p>
            <a:r>
              <a:rPr lang="et-EE" dirty="0" smtClean="0"/>
              <a:t>Vaheldus argielu </a:t>
            </a:r>
            <a:r>
              <a:rPr lang="et-EE" dirty="0" smtClean="0"/>
              <a:t>rutiinile Eestis</a:t>
            </a:r>
            <a:endParaRPr lang="et-EE" dirty="0" smtClean="0"/>
          </a:p>
          <a:p>
            <a:r>
              <a:rPr lang="et-EE" dirty="0" smtClean="0"/>
              <a:t>Kogemus kogu eluks</a:t>
            </a:r>
          </a:p>
          <a:p>
            <a:r>
              <a:rPr lang="et-EE" dirty="0" smtClean="0"/>
              <a:t>Mis edasi? -oma kogemuste jagamine ja töös rakendamine.</a:t>
            </a:r>
          </a:p>
          <a:p>
            <a:endParaRPr lang="et-EE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Mis tegi olemise raskeks?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t-EE" dirty="0" smtClean="0"/>
              <a:t>Kliima ja sellega harjumine (25-50 C°)</a:t>
            </a:r>
          </a:p>
          <a:p>
            <a:r>
              <a:rPr lang="et-EE" dirty="0" smtClean="0"/>
              <a:t>Kuiv õhk</a:t>
            </a:r>
          </a:p>
          <a:p>
            <a:r>
              <a:rPr lang="et-EE" dirty="0" smtClean="0"/>
              <a:t>Pidevad liivatormid, liiv kõikjal, ka hambavahel.</a:t>
            </a:r>
          </a:p>
          <a:p>
            <a:r>
              <a:rPr lang="et-EE" dirty="0" smtClean="0"/>
              <a:t>24/7 valmisolek, töö </a:t>
            </a:r>
            <a:r>
              <a:rPr lang="et-EE" dirty="0" smtClean="0"/>
              <a:t>iga päev</a:t>
            </a:r>
            <a:r>
              <a:rPr lang="et-EE" dirty="0" smtClean="0"/>
              <a:t>, puhkepäevadeta kolm kuud</a:t>
            </a:r>
          </a:p>
          <a:p>
            <a:r>
              <a:rPr lang="et-EE" dirty="0" err="1" smtClean="0"/>
              <a:t>Op</a:t>
            </a:r>
            <a:r>
              <a:rPr lang="et-EE" dirty="0" smtClean="0"/>
              <a:t> </a:t>
            </a:r>
            <a:r>
              <a:rPr lang="et-EE" dirty="0" err="1" smtClean="0"/>
              <a:t>minimize</a:t>
            </a:r>
            <a:r>
              <a:rPr lang="et-EE" dirty="0" smtClean="0"/>
              <a:t> (piiratud kommunikatsioon kodustega)</a:t>
            </a:r>
            <a:endParaRPr lang="et-EE" dirty="0" smtClean="0"/>
          </a:p>
          <a:p>
            <a:r>
              <a:rPr lang="et-EE" dirty="0" smtClean="0"/>
              <a:t>Müra (helikopterid, konditsioneerid, varahommikused treeninglõhkamised, äratuskellad telgis, generaatorid, õhuhäired)</a:t>
            </a:r>
          </a:p>
          <a:p>
            <a:r>
              <a:rPr lang="et-EE" dirty="0" smtClean="0"/>
              <a:t>Lühenditega töötamine (millest võiks terve sõnaraamatu kirjutada)</a:t>
            </a:r>
          </a:p>
          <a:p>
            <a:r>
              <a:rPr lang="et-EE" dirty="0" smtClean="0"/>
              <a:t>Keelelised erinevused (</a:t>
            </a:r>
            <a:r>
              <a:rPr lang="et-EE" dirty="0" smtClean="0"/>
              <a:t>ameerika värvilised rahvad, brittide värvilised rahvad,  </a:t>
            </a:r>
            <a:r>
              <a:rPr lang="et-EE" dirty="0" err="1" smtClean="0"/>
              <a:t>shottlased</a:t>
            </a:r>
            <a:r>
              <a:rPr lang="et-EE" dirty="0" smtClean="0"/>
              <a:t>, iirlased, taanlased, tõlgid, afgaanid)</a:t>
            </a:r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146" name="Picture 2" descr="C:\Users\Karmen\Desktop\afg pildid\Fotod\18JUL12\a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80270"/>
            <a:ext cx="3985154" cy="597773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t-EE" sz="3600" dirty="0" smtClean="0"/>
              <a:t>Ja ongi  tänaseks kõik!</a:t>
            </a:r>
          </a:p>
          <a:p>
            <a:pPr algn="ctr">
              <a:buNone/>
            </a:pPr>
            <a:r>
              <a:rPr lang="et-EE" sz="3600" dirty="0" smtClean="0"/>
              <a:t>Tänan kuulamast!</a:t>
            </a:r>
            <a:endParaRPr lang="et-E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Ettevalmistused enne minekut</a:t>
            </a:r>
            <a:br>
              <a:rPr lang="et-EE" dirty="0" smtClean="0"/>
            </a:br>
            <a:r>
              <a:rPr lang="et-EE" dirty="0" smtClean="0"/>
              <a:t>BATLS (okt. 2010) </a:t>
            </a:r>
            <a:br>
              <a:rPr lang="et-EE" dirty="0" smtClean="0"/>
            </a:br>
            <a:r>
              <a:rPr lang="et-EE" sz="3100" dirty="0" smtClean="0"/>
              <a:t>(</a:t>
            </a:r>
            <a:r>
              <a:rPr lang="et-EE" sz="3100" dirty="0" err="1" smtClean="0"/>
              <a:t>Battlefield</a:t>
            </a:r>
            <a:r>
              <a:rPr lang="et-EE" sz="3100" dirty="0" smtClean="0"/>
              <a:t> </a:t>
            </a:r>
            <a:r>
              <a:rPr lang="et-EE" sz="3100" dirty="0" err="1" smtClean="0"/>
              <a:t>Advanced</a:t>
            </a:r>
            <a:r>
              <a:rPr lang="et-EE" sz="3100" dirty="0" smtClean="0"/>
              <a:t> Trauma and </a:t>
            </a:r>
            <a:r>
              <a:rPr lang="et-EE" sz="3100" dirty="0" err="1" smtClean="0"/>
              <a:t>Life</a:t>
            </a:r>
            <a:r>
              <a:rPr lang="et-EE" sz="3100" dirty="0" smtClean="0"/>
              <a:t> </a:t>
            </a:r>
            <a:r>
              <a:rPr lang="et-EE" sz="3100" dirty="0" err="1" smtClean="0"/>
              <a:t>Support</a:t>
            </a:r>
            <a:r>
              <a:rPr lang="et-EE" sz="3100" dirty="0" smtClean="0"/>
              <a:t>)</a:t>
            </a:r>
            <a:endParaRPr lang="et-EE" sz="31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285" y="2415595"/>
            <a:ext cx="4571429" cy="342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Ettevalmistused enne minekut</a:t>
            </a:r>
            <a:br>
              <a:rPr lang="et-EE" dirty="0" smtClean="0"/>
            </a:br>
            <a:r>
              <a:rPr lang="et-EE" dirty="0" smtClean="0"/>
              <a:t>KEVADTORM (mai 2011)</a:t>
            </a:r>
            <a:endParaRPr lang="et-EE" dirty="0"/>
          </a:p>
        </p:txBody>
      </p:sp>
      <p:pic>
        <p:nvPicPr>
          <p:cNvPr id="3074" name="Picture 2" descr="D:\Pildid\2011\kevadtorm 2011\DSC0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617509" cy="2438400"/>
          </a:xfrm>
          <a:prstGeom prst="rect">
            <a:avLst/>
          </a:prstGeom>
          <a:noFill/>
        </p:spPr>
      </p:pic>
      <p:pic>
        <p:nvPicPr>
          <p:cNvPr id="3075" name="Picture 3" descr="D:\Pildid\2011\kevadtorm 2011\DSC0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3902473" cy="3124200"/>
          </a:xfrm>
          <a:prstGeom prst="rect">
            <a:avLst/>
          </a:prstGeom>
          <a:noFill/>
        </p:spPr>
      </p:pic>
      <p:pic>
        <p:nvPicPr>
          <p:cNvPr id="3076" name="Picture 4" descr="D:\Pildid\2011\kevadtorm 2011\IMG_0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4648200" cy="2971800"/>
          </a:xfrm>
          <a:prstGeom prst="rect">
            <a:avLst/>
          </a:prstGeom>
          <a:noFill/>
        </p:spPr>
      </p:pic>
      <p:pic>
        <p:nvPicPr>
          <p:cNvPr id="3077" name="Picture 5" descr="D:\Pildid\2011\kevadtorm 2011\IMG_0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495800"/>
            <a:ext cx="38100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524000"/>
          </a:xfrm>
        </p:spPr>
        <p:txBody>
          <a:bodyPr>
            <a:noAutofit/>
          </a:bodyPr>
          <a:lstStyle/>
          <a:p>
            <a:pPr algn="ctr"/>
            <a:r>
              <a:rPr lang="et-EE" sz="3200" dirty="0" smtClean="0"/>
              <a:t>Ettevalmistused missioonile minekuks</a:t>
            </a:r>
            <a:br>
              <a:rPr lang="et-EE" sz="3200" dirty="0" smtClean="0"/>
            </a:br>
            <a:r>
              <a:rPr lang="et-EE" sz="3200" dirty="0" err="1" smtClean="0"/>
              <a:t>HOSPEX(nov</a:t>
            </a:r>
            <a:r>
              <a:rPr lang="et-EE" sz="3200" dirty="0" smtClean="0"/>
              <a:t> 2011, aprill 2012) York, GB</a:t>
            </a:r>
            <a:br>
              <a:rPr lang="et-EE" sz="3200" dirty="0" smtClean="0"/>
            </a:br>
            <a:r>
              <a:rPr lang="et-EE" sz="3200" dirty="0" err="1" smtClean="0"/>
              <a:t>The</a:t>
            </a:r>
            <a:r>
              <a:rPr lang="et-EE" sz="3200" dirty="0" smtClean="0"/>
              <a:t> “Bastion” </a:t>
            </a:r>
            <a:r>
              <a:rPr lang="et-EE" sz="3200" dirty="0" err="1" smtClean="0"/>
              <a:t>in</a:t>
            </a:r>
            <a:r>
              <a:rPr lang="et-EE" sz="3200" dirty="0" smtClean="0"/>
              <a:t> York</a:t>
            </a:r>
            <a:endParaRPr lang="et-EE" sz="3200" dirty="0"/>
          </a:p>
        </p:txBody>
      </p:sp>
      <p:pic>
        <p:nvPicPr>
          <p:cNvPr id="4098" name="Picture 2" descr="D:\Pildid\2011\hospex\DSC0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080272" cy="4953000"/>
          </a:xfrm>
          <a:prstGeom prst="rect">
            <a:avLst/>
          </a:prstGeom>
          <a:noFill/>
        </p:spPr>
      </p:pic>
      <p:pic>
        <p:nvPicPr>
          <p:cNvPr id="4099" name="Picture 3" descr="D:\Pildid\2011\hospex\DSC00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600200"/>
            <a:ext cx="2743200" cy="3810000"/>
          </a:xfrm>
          <a:prstGeom prst="rect">
            <a:avLst/>
          </a:prstGeom>
          <a:noFill/>
        </p:spPr>
      </p:pic>
      <p:pic>
        <p:nvPicPr>
          <p:cNvPr id="4100" name="Picture 4" descr="D:\Pildid\2011\hospex\DSC00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9600" y="4267200"/>
            <a:ext cx="3454400" cy="2590800"/>
          </a:xfrm>
          <a:prstGeom prst="rect">
            <a:avLst/>
          </a:prstGeom>
          <a:noFill/>
        </p:spPr>
      </p:pic>
      <p:pic>
        <p:nvPicPr>
          <p:cNvPr id="4101" name="Picture 5" descr="D:\Pildid\2011\hospex\DSC00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371600"/>
            <a:ext cx="25146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5711</TotalTime>
  <Words>1059</Words>
  <Application>Microsoft Office PowerPoint</Application>
  <PresentationFormat>On-screen Show (4:3)</PresentationFormat>
  <Paragraphs>199</Paragraphs>
  <Slides>66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Flow</vt:lpstr>
      <vt:lpstr>Slide</vt:lpstr>
      <vt:lpstr>Kolm kuud õena Camp Bastioni R3 Afganistani Islamivabariigi välihaiglas</vt:lpstr>
      <vt:lpstr>Millest täna räägin:</vt:lpstr>
      <vt:lpstr>Miks ma sinna läksin???</vt:lpstr>
      <vt:lpstr>Meeskond (aprill-juuli 2012)</vt:lpstr>
      <vt:lpstr>Ettevalmistused enne  minekut RTSBK (august 2010) (reservtervishoiutöötaja sõjaline baaskursus)</vt:lpstr>
      <vt:lpstr>Slide 6</vt:lpstr>
      <vt:lpstr>Ettevalmistused enne minekut BATLS (okt. 2010)  (Battlefield Advanced Trauma and Life Support)</vt:lpstr>
      <vt:lpstr>Ettevalmistused enne minekut KEVADTORM (mai 2011)</vt:lpstr>
      <vt:lpstr>Ettevalmistused missioonile minekuks HOSPEX(nov 2011, aprill 2012) York, GB The “Bastion” in York</vt:lpstr>
      <vt:lpstr>    Ettevalmistused missioonile minekuks MOST(Märts 2012) London, GB Military Operational Surgical Training </vt:lpstr>
      <vt:lpstr>17.04.2012</vt:lpstr>
      <vt:lpstr>Kuhu ma küll sattusin ???</vt:lpstr>
      <vt:lpstr>Afganistani demograafiline statistika versus Eesti:</vt:lpstr>
      <vt:lpstr>Veel fakte Afg. kohta</vt:lpstr>
      <vt:lpstr>Slide 15</vt:lpstr>
      <vt:lpstr>Slide 16</vt:lpstr>
      <vt:lpstr>Eesti üksused Afganistanis 10 aastat “võõrast sõda”</vt:lpstr>
      <vt:lpstr>Afganistanis</vt:lpstr>
      <vt:lpstr>Ja nii see kõik algab...ja nii iga päev</vt:lpstr>
      <vt:lpstr>Ümbruskond ja elamistingimused</vt:lpstr>
      <vt:lpstr>Slide 21</vt:lpstr>
      <vt:lpstr>Ümbruskond </vt:lpstr>
      <vt:lpstr>Haigla, MERT-i sissesõiduhoov</vt:lpstr>
      <vt:lpstr>Slide 24</vt:lpstr>
      <vt:lpstr>Algab töö ja vile  Daily scedule (mid shift/split shift)</vt:lpstr>
      <vt:lpstr>Daily rotation, Team B (10 in)</vt:lpstr>
      <vt:lpstr>Personal (mille moodustab enamik peale arstide ja spetsialistide)</vt:lpstr>
      <vt:lpstr>Enne tööpäeva algust igapäevane aparatuuri kontroll testimine</vt:lpstr>
      <vt:lpstr>...siiski vaid anesteesiaõde ja tema töölaud...</vt:lpstr>
      <vt:lpstr>Töövahendid ratastel</vt:lpstr>
      <vt:lpstr>Töövahendid </vt:lpstr>
      <vt:lpstr>“Dress up”  Monday ehk aitäh USA </vt:lpstr>
      <vt:lpstr>Sneak a peak ;)</vt:lpstr>
      <vt:lpstr>Slide 34</vt:lpstr>
      <vt:lpstr>Slide 35</vt:lpstr>
      <vt:lpstr>Slide 36</vt:lpstr>
      <vt:lpstr>Trauma team</vt:lpstr>
      <vt:lpstr>Aga nüüd tagasi algusesse... Medevac/Casevac Nightingale-il = kannatanu(d) </vt:lpstr>
      <vt:lpstr>Trauma Bay 1, enamasti CAT A </vt:lpstr>
      <vt:lpstr>Trauma Bay 2 Cat A/Cat B </vt:lpstr>
      <vt:lpstr>Trauma Bay 3 (spec. Child/Cat A/Cat B) (kokku 9 trauma-bayd)</vt:lpstr>
      <vt:lpstr>Ootel....  </vt:lpstr>
      <vt:lpstr>Slide 43</vt:lpstr>
      <vt:lpstr>...Bastion way </vt:lpstr>
      <vt:lpstr>Endiselt ootel...kaos...mis toimub?...</vt:lpstr>
      <vt:lpstr>Samal ajal operatsioonitoas...</vt:lpstr>
      <vt:lpstr>...võib olla keegi juba tööd tegemas...vahet pole kas päev või öö...</vt:lpstr>
      <vt:lpstr>ED-st vaadatuna</vt:lpstr>
      <vt:lpstr>Et operatsioonid saaks toimuda: Õdede vastutus: </vt:lpstr>
      <vt:lpstr>Slide 50</vt:lpstr>
      <vt:lpstr>Slide 51</vt:lpstr>
      <vt:lpstr>Rotem</vt:lpstr>
      <vt:lpstr>Belmont</vt:lpstr>
      <vt:lpstr>CT</vt:lpstr>
      <vt:lpstr>Slide 55</vt:lpstr>
      <vt:lpstr>Erinevad vigastused- erinevad mehhanismid</vt:lpstr>
      <vt:lpstr>...argipäev</vt:lpstr>
      <vt:lpstr>Väljaspool tööaega, teeme ikka tööd ka ;)</vt:lpstr>
      <vt:lpstr>Slide 59</vt:lpstr>
      <vt:lpstr>Asju mida igapäev ei kohta ;) väline fiksaator/ CT(pealaest jalatallani)</vt:lpstr>
      <vt:lpstr>MIST raport / skin craft</vt:lpstr>
      <vt:lpstr>Võrdluseks seal ja siin</vt:lpstr>
      <vt:lpstr>Slide 63</vt:lpstr>
      <vt:lpstr>Mida õppisin!</vt:lpstr>
      <vt:lpstr>Mis tegi olemise raskeks?</vt:lpstr>
      <vt:lpstr>Slide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Kolm kuud õena Bamp Bastioni R3 Afganistani välihaiglas</dc:title>
  <dc:creator>Karmen</dc:creator>
  <cp:lastModifiedBy>Karmen</cp:lastModifiedBy>
  <cp:revision>176</cp:revision>
  <dcterms:created xsi:type="dcterms:W3CDTF">2006-08-16T00:00:00Z</dcterms:created>
  <dcterms:modified xsi:type="dcterms:W3CDTF">2013-04-11T07:09:22Z</dcterms:modified>
</cp:coreProperties>
</file>