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858000" cy="9144000"/>
  <p:defaultTextStyle>
    <a:defPPr>
      <a:defRPr lang="en-US"/>
    </a:defPPr>
    <a:lvl1pPr marL="0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9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56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35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714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91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70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247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426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63" autoAdjust="0"/>
  </p:normalViewPr>
  <p:slideViewPr>
    <p:cSldViewPr>
      <p:cViewPr>
        <p:scale>
          <a:sx n="33" d="100"/>
          <a:sy n="33" d="100"/>
        </p:scale>
        <p:origin x="-120" y="6108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DE61A-9A64-4C0F-A750-0A16F1CB44CB}" type="datetimeFigureOut">
              <a:rPr lang="en-US" smtClean="0"/>
              <a:t>30.10.2013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56389-4F57-4EA6-8930-42A2817EA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8179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6356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535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2714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0891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070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247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426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56389-4F57-4EA6-8930-42A2817EA3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4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24258163"/>
            <a:ext cx="21195983" cy="109399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7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4000" y="1714329"/>
            <a:ext cx="19934316" cy="365259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4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09" y="27508445"/>
            <a:ext cx="25737979" cy="8502248"/>
          </a:xfrm>
        </p:spPr>
        <p:txBody>
          <a:bodyPr anchor="t"/>
          <a:lstStyle>
            <a:lvl1pPr algn="l">
              <a:defRPr sz="18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09" y="18144083"/>
            <a:ext cx="25737979" cy="9364361"/>
          </a:xfrm>
        </p:spPr>
        <p:txBody>
          <a:bodyPr anchor="b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088179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56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26453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71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89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07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24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4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4000" y="9988659"/>
            <a:ext cx="13373656" cy="28251648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92321" y="9988659"/>
            <a:ext cx="13373656" cy="28251648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30.10.2013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7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000" y="9582375"/>
            <a:ext cx="13378914" cy="3993477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179" indent="0">
              <a:buNone/>
              <a:defRPr sz="9200" b="1"/>
            </a:lvl2pPr>
            <a:lvl3pPr marL="4176356" indent="0">
              <a:buNone/>
              <a:defRPr sz="8200" b="1"/>
            </a:lvl3pPr>
            <a:lvl4pPr marL="6264535" indent="0">
              <a:buNone/>
              <a:defRPr sz="7400" b="1"/>
            </a:lvl4pPr>
            <a:lvl5pPr marL="8352714" indent="0">
              <a:buNone/>
              <a:defRPr sz="7400" b="1"/>
            </a:lvl5pPr>
            <a:lvl6pPr marL="10440891" indent="0">
              <a:buNone/>
              <a:defRPr sz="7400" b="1"/>
            </a:lvl6pPr>
            <a:lvl7pPr marL="12529070" indent="0">
              <a:buNone/>
              <a:defRPr sz="7400" b="1"/>
            </a:lvl7pPr>
            <a:lvl8pPr marL="14617247" indent="0">
              <a:buNone/>
              <a:defRPr sz="7400" b="1"/>
            </a:lvl8pPr>
            <a:lvl9pPr marL="16705426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000" y="13575851"/>
            <a:ext cx="13378914" cy="24664452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179" indent="0">
              <a:buNone/>
              <a:defRPr sz="9200" b="1"/>
            </a:lvl2pPr>
            <a:lvl3pPr marL="4176356" indent="0">
              <a:buNone/>
              <a:defRPr sz="8200" b="1"/>
            </a:lvl3pPr>
            <a:lvl4pPr marL="6264535" indent="0">
              <a:buNone/>
              <a:defRPr sz="7400" b="1"/>
            </a:lvl4pPr>
            <a:lvl5pPr marL="8352714" indent="0">
              <a:buNone/>
              <a:defRPr sz="7400" b="1"/>
            </a:lvl5pPr>
            <a:lvl6pPr marL="10440891" indent="0">
              <a:buNone/>
              <a:defRPr sz="7400" b="1"/>
            </a:lvl6pPr>
            <a:lvl7pPr marL="12529070" indent="0">
              <a:buNone/>
              <a:defRPr sz="7400" b="1"/>
            </a:lvl7pPr>
            <a:lvl8pPr marL="14617247" indent="0">
              <a:buNone/>
              <a:defRPr sz="7400" b="1"/>
            </a:lvl8pPr>
            <a:lvl9pPr marL="16705426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8" y="13575851"/>
            <a:ext cx="13384170" cy="24664452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30.10.2013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3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30.10.2013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9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30.10.2013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30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700"/>
            </a:lvl2pPr>
            <a:lvl3pPr>
              <a:defRPr sz="109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0" y="8958083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179" indent="0">
              <a:buNone/>
              <a:defRPr sz="5500"/>
            </a:lvl2pPr>
            <a:lvl3pPr marL="4176356" indent="0">
              <a:buNone/>
              <a:defRPr sz="4500"/>
            </a:lvl3pPr>
            <a:lvl4pPr marL="6264535" indent="0">
              <a:buNone/>
              <a:defRPr sz="4100"/>
            </a:lvl4pPr>
            <a:lvl5pPr marL="8352714" indent="0">
              <a:buNone/>
              <a:defRPr sz="4100"/>
            </a:lvl5pPr>
            <a:lvl6pPr marL="10440891" indent="0">
              <a:buNone/>
              <a:defRPr sz="4100"/>
            </a:lvl6pPr>
            <a:lvl7pPr marL="12529070" indent="0">
              <a:buNone/>
              <a:defRPr sz="4100"/>
            </a:lvl7pPr>
            <a:lvl8pPr marL="14617247" indent="0">
              <a:buNone/>
              <a:defRPr sz="4100"/>
            </a:lvl8pPr>
            <a:lvl9pPr marL="16705426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30.10.2013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3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6" y="29965967"/>
            <a:ext cx="18167985" cy="3537652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6" y="3825022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179" indent="0">
              <a:buNone/>
              <a:defRPr sz="12700"/>
            </a:lvl2pPr>
            <a:lvl3pPr marL="4176356" indent="0">
              <a:buNone/>
              <a:defRPr sz="10900"/>
            </a:lvl3pPr>
            <a:lvl4pPr marL="6264535" indent="0">
              <a:buNone/>
              <a:defRPr sz="9200"/>
            </a:lvl4pPr>
            <a:lvl5pPr marL="8352714" indent="0">
              <a:buNone/>
              <a:defRPr sz="9200"/>
            </a:lvl5pPr>
            <a:lvl6pPr marL="10440891" indent="0">
              <a:buNone/>
              <a:defRPr sz="9200"/>
            </a:lvl6pPr>
            <a:lvl7pPr marL="12529070" indent="0">
              <a:buNone/>
              <a:defRPr sz="9200"/>
            </a:lvl7pPr>
            <a:lvl8pPr marL="14617247" indent="0">
              <a:buNone/>
              <a:defRPr sz="9200"/>
            </a:lvl8pPr>
            <a:lvl9pPr marL="16705426" indent="0">
              <a:buNone/>
              <a:defRPr sz="9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6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179" indent="0">
              <a:buNone/>
              <a:defRPr sz="5500"/>
            </a:lvl2pPr>
            <a:lvl3pPr marL="4176356" indent="0">
              <a:buNone/>
              <a:defRPr sz="4500"/>
            </a:lvl3pPr>
            <a:lvl4pPr marL="6264535" indent="0">
              <a:buNone/>
              <a:defRPr sz="4100"/>
            </a:lvl4pPr>
            <a:lvl5pPr marL="8352714" indent="0">
              <a:buNone/>
              <a:defRPr sz="4100"/>
            </a:lvl5pPr>
            <a:lvl6pPr marL="10440891" indent="0">
              <a:buNone/>
              <a:defRPr sz="4100"/>
            </a:lvl6pPr>
            <a:lvl7pPr marL="12529070" indent="0">
              <a:buNone/>
              <a:defRPr sz="4100"/>
            </a:lvl7pPr>
            <a:lvl8pPr marL="14617247" indent="0">
              <a:buNone/>
              <a:defRPr sz="4100"/>
            </a:lvl8pPr>
            <a:lvl9pPr marL="16705426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30.10.2013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1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999" y="1714327"/>
            <a:ext cx="27251978" cy="7134755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7" cy="2279157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914B5-E4A3-4226-BFF5-B61AEE2DF393}" type="datetimeFigureOut">
              <a:rPr lang="en-US" smtClean="0"/>
              <a:t>30.10.2013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659" y="39677164"/>
            <a:ext cx="9588659" cy="2279157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0650" y="39677164"/>
            <a:ext cx="7065327" cy="2279157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2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356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33" indent="-1566133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90" indent="-1305111" algn="l" defTabSz="4176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45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624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802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80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59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336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515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9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56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35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714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91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70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247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426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1.jpg"/><Relationship Id="rId21" Type="http://schemas.openxmlformats.org/officeDocument/2006/relationships/image" Target="../media/image16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21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3263" y="40342366"/>
            <a:ext cx="4438086" cy="24726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34731" y="13552"/>
            <a:ext cx="21458384" cy="3823934"/>
          </a:xfrm>
          <a:prstGeom prst="rect">
            <a:avLst/>
          </a:prstGeom>
        </p:spPr>
        <p:txBody>
          <a:bodyPr wrap="square" lIns="129351" tIns="64676" rIns="129351" bIns="64676">
            <a:spAutoFit/>
          </a:bodyPr>
          <a:lstStyle/>
          <a:p>
            <a:pPr algn="ctr"/>
            <a:r>
              <a:rPr lang="et-EE" sz="1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r>
              <a:rPr lang="en-US" sz="1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0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imulations</a:t>
            </a:r>
            <a:r>
              <a:rPr lang="en-US" sz="1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t-EE" sz="1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sz="1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0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recipitates</a:t>
            </a:r>
            <a:r>
              <a:rPr lang="en-US" sz="1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t-EE" sz="1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endParaRPr lang="en-US" sz="120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9" name="Group 1038"/>
          <p:cNvGrpSpPr/>
          <p:nvPr/>
        </p:nvGrpSpPr>
        <p:grpSpPr>
          <a:xfrm>
            <a:off x="9696876" y="11229023"/>
            <a:ext cx="1255617" cy="1285547"/>
            <a:chOff x="8928239" y="9781750"/>
            <a:chExt cx="1255617" cy="1285547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9388450" y="10046624"/>
              <a:ext cx="0" cy="7902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9395615" y="10836893"/>
              <a:ext cx="78824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9792335" y="10502024"/>
              <a:ext cx="324055" cy="565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1698"/>
                </a:spcBef>
                <a:spcAft>
                  <a:spcPts val="849"/>
                </a:spcAft>
              </a:pPr>
              <a:r>
                <a:rPr lang="en-US" sz="3200" dirty="0">
                  <a:latin typeface="Times New Roman"/>
                  <a:ea typeface="Times New Roman"/>
                  <a:cs typeface="Times New Roman"/>
                </a:rPr>
                <a:t>x</a:t>
              </a: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8928239" y="9781750"/>
              <a:ext cx="324055" cy="565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1698"/>
                </a:spcBef>
                <a:spcAft>
                  <a:spcPts val="849"/>
                </a:spcAft>
              </a:pPr>
              <a:r>
                <a:rPr lang="en-US" sz="3200" dirty="0">
                  <a:latin typeface="Times New Roman"/>
                  <a:ea typeface="Times New Roman"/>
                  <a:cs typeface="Times New Roman"/>
                </a:rPr>
                <a:t>z</a:t>
              </a:r>
            </a:p>
          </p:txBody>
        </p:sp>
      </p:grp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-373064"/>
            <a:ext cx="261293" cy="139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9351" tIns="64676" rIns="129351" bIns="6467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052905" y="17083782"/>
            <a:ext cx="7512018" cy="3208381"/>
          </a:xfrm>
          <a:prstGeom prst="rect">
            <a:avLst/>
          </a:prstGeom>
          <a:noFill/>
        </p:spPr>
        <p:txBody>
          <a:bodyPr wrap="square" lIns="129351" tIns="64676" rIns="129351" bIns="64676" rtlCol="0">
            <a:spAutoFit/>
          </a:bodyPr>
          <a:lstStyle/>
          <a:p>
            <a:pPr algn="just"/>
            <a:r>
              <a:rPr lang="et-EE" sz="4000" dirty="0" smtClean="0"/>
              <a:t>The Fe precipitate was set on the boundary of two Cu grains, with </a:t>
            </a:r>
            <a:r>
              <a:rPr lang="en-US" sz="4000" dirty="0" smtClean="0">
                <a:solidFill>
                  <a:srgbClr val="00B050"/>
                </a:solidFill>
              </a:rPr>
              <a:t>&lt;110&gt; </a:t>
            </a:r>
            <a:r>
              <a:rPr lang="en-US" sz="4000" dirty="0" smtClean="0"/>
              <a:t>and </a:t>
            </a:r>
            <a:r>
              <a:rPr lang="en-US" sz="4000" dirty="0" smtClean="0">
                <a:solidFill>
                  <a:srgbClr val="0070C0"/>
                </a:solidFill>
              </a:rPr>
              <a:t>&lt;001&gt; </a:t>
            </a:r>
            <a:r>
              <a:rPr lang="en-US" sz="4000" dirty="0" smtClean="0"/>
              <a:t>crystal directions in z. The </a:t>
            </a:r>
            <a:r>
              <a:rPr lang="en-US" sz="4000" dirty="0">
                <a:solidFill>
                  <a:srgbClr val="00B050"/>
                </a:solidFill>
              </a:rPr>
              <a:t>&lt;110</a:t>
            </a:r>
            <a:r>
              <a:rPr lang="en-US" sz="4000" dirty="0" smtClean="0">
                <a:solidFill>
                  <a:srgbClr val="00B050"/>
                </a:solidFill>
              </a:rPr>
              <a:t>&gt; </a:t>
            </a:r>
            <a:r>
              <a:rPr lang="en-US" sz="4000" dirty="0" smtClean="0"/>
              <a:t>grain was exposed to the surface.</a:t>
            </a:r>
            <a:endParaRPr lang="et-EE" sz="4000" dirty="0" smtClean="0"/>
          </a:p>
        </p:txBody>
      </p:sp>
      <p:sp>
        <p:nvSpPr>
          <p:cNvPr id="25" name="Rounded Rectangle 24"/>
          <p:cNvSpPr/>
          <p:nvPr/>
        </p:nvSpPr>
        <p:spPr>
          <a:xfrm>
            <a:off x="720000" y="6480000"/>
            <a:ext cx="28800000" cy="8640000"/>
          </a:xfrm>
          <a:prstGeom prst="roundRect">
            <a:avLst>
              <a:gd name="adj" fmla="val 8288"/>
            </a:avLst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5480000" y="15660000"/>
            <a:ext cx="14040000" cy="11520000"/>
          </a:xfrm>
          <a:prstGeom prst="roundRect">
            <a:avLst>
              <a:gd name="adj" fmla="val 6965"/>
            </a:avLst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5480000" y="27720000"/>
            <a:ext cx="14040000" cy="8640000"/>
          </a:xfrm>
          <a:prstGeom prst="roundRect">
            <a:avLst>
              <a:gd name="adj" fmla="val 8288"/>
            </a:avLst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-86206" y="3402262"/>
            <a:ext cx="30279975" cy="29546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5400" dirty="0" smtClean="0"/>
              <a:t>Simon Vigonski</a:t>
            </a:r>
            <a:r>
              <a:rPr lang="et-EE" sz="5400" baseline="30000" dirty="0" smtClean="0"/>
              <a:t>1</a:t>
            </a:r>
            <a:r>
              <a:rPr lang="et-EE" sz="5400" dirty="0" smtClean="0"/>
              <a:t>, Vahur Zadin</a:t>
            </a:r>
            <a:r>
              <a:rPr lang="et-EE" sz="5400" baseline="30000" dirty="0" smtClean="0"/>
              <a:t>1</a:t>
            </a:r>
            <a:r>
              <a:rPr lang="et-EE" sz="5400" dirty="0" smtClean="0"/>
              <a:t>, Alvo Aabloo</a:t>
            </a:r>
            <a:r>
              <a:rPr lang="et-EE" sz="5400" baseline="30000" dirty="0" smtClean="0"/>
              <a:t>1</a:t>
            </a:r>
            <a:r>
              <a:rPr lang="et-EE" sz="5400" dirty="0" smtClean="0"/>
              <a:t>, Flyura Djurabekova</a:t>
            </a:r>
            <a:r>
              <a:rPr lang="et-EE" sz="5400" baseline="30000" dirty="0" smtClean="0"/>
              <a:t>2</a:t>
            </a:r>
          </a:p>
          <a:p>
            <a:pPr algn="ctr"/>
            <a:r>
              <a:rPr lang="et-EE" sz="4400" baseline="30000" dirty="0" smtClean="0"/>
              <a:t>1 </a:t>
            </a:r>
            <a:r>
              <a:rPr lang="et-EE" sz="4400" dirty="0" smtClean="0"/>
              <a:t>Institute of Technology, University of Tartu</a:t>
            </a:r>
          </a:p>
          <a:p>
            <a:pPr algn="ctr"/>
            <a:r>
              <a:rPr lang="et-EE" sz="4400" baseline="30000" dirty="0" smtClean="0"/>
              <a:t>2 </a:t>
            </a:r>
            <a:r>
              <a:rPr lang="et-EE" sz="4400" dirty="0" smtClean="0"/>
              <a:t>University of Helsinki</a:t>
            </a:r>
          </a:p>
          <a:p>
            <a:pPr algn="ctr"/>
            <a:r>
              <a:rPr lang="et-EE" sz="4400" dirty="0" smtClean="0"/>
              <a:t>Correspond to: simon.vigonski@ut.ee</a:t>
            </a:r>
            <a:endParaRPr lang="en-US" sz="4400" dirty="0"/>
          </a:p>
        </p:txBody>
      </p:sp>
      <p:sp>
        <p:nvSpPr>
          <p:cNvPr id="29" name="Rounded Rectangle 28"/>
          <p:cNvSpPr/>
          <p:nvPr/>
        </p:nvSpPr>
        <p:spPr>
          <a:xfrm>
            <a:off x="720000" y="15660000"/>
            <a:ext cx="14040000" cy="17280000"/>
          </a:xfrm>
          <a:prstGeom prst="roundRect">
            <a:avLst>
              <a:gd name="adj" fmla="val 5813"/>
            </a:avLst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5727002" y="39493091"/>
            <a:ext cx="13569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This research was supported by </a:t>
            </a:r>
            <a:r>
              <a:rPr lang="en-US" sz="4000" dirty="0" smtClean="0"/>
              <a:t>the</a:t>
            </a:r>
            <a:r>
              <a:rPr lang="et-EE" sz="4000" dirty="0" smtClean="0"/>
              <a:t> </a:t>
            </a:r>
            <a:r>
              <a:rPr lang="en-US" sz="4000" dirty="0" smtClean="0"/>
              <a:t>Estonian Science Foundation grant </a:t>
            </a:r>
            <a:r>
              <a:rPr lang="et-EE" sz="4000" dirty="0" smtClean="0"/>
              <a:t>PUT57, CERN+ </a:t>
            </a:r>
            <a:r>
              <a:rPr lang="en-US" sz="4000" dirty="0" smtClean="0">
                <a:solidFill>
                  <a:srgbClr val="FF0000"/>
                </a:solidFill>
              </a:rPr>
              <a:t>anything else?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5480000" y="36900000"/>
            <a:ext cx="14040000" cy="2438322"/>
          </a:xfrm>
          <a:prstGeom prst="round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66379" y="33573614"/>
            <a:ext cx="14055976" cy="1540637"/>
          </a:xfrm>
          <a:prstGeom prst="roundRect">
            <a:avLst/>
          </a:prstGeom>
          <a:noFill/>
          <a:ln w="76200">
            <a:noFill/>
          </a:ln>
        </p:spPr>
        <p:txBody>
          <a:bodyPr wrap="square" lIns="129351" tIns="64676" rIns="129351" bIns="64676" rtlCol="0">
            <a:spAutoFit/>
          </a:bodyPr>
          <a:lstStyle/>
          <a:p>
            <a:pPr algn="ctr"/>
            <a:r>
              <a:rPr lang="et-EE" dirty="0" smtClean="0"/>
              <a:t>Conclusions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20000" y="33479999"/>
            <a:ext cx="14040000" cy="8336805"/>
          </a:xfrm>
          <a:prstGeom prst="roundRect">
            <a:avLst>
              <a:gd name="adj" fmla="val 8729"/>
            </a:avLst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788" y="449934"/>
            <a:ext cx="3211565" cy="33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69179" y="378037"/>
            <a:ext cx="4185360" cy="446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0558372" y="13268833"/>
            <a:ext cx="7941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t-EE" sz="4000" dirty="0" smtClean="0"/>
              <a:t>Box dimensions: 186x193x199 </a:t>
            </a:r>
            <a:r>
              <a:rPr lang="en-US" sz="4000" dirty="0" smtClean="0"/>
              <a:t>Å</a:t>
            </a:r>
            <a:endParaRPr lang="et-EE" sz="4000" dirty="0" smtClean="0"/>
          </a:p>
          <a:p>
            <a:pPr marL="571500" indent="-571500">
              <a:buFontTx/>
              <a:buChar char="-"/>
            </a:pPr>
            <a:r>
              <a:rPr lang="et-EE" sz="4000" dirty="0" smtClean="0"/>
              <a:t>Cu </a:t>
            </a:r>
            <a:r>
              <a:rPr lang="en-US" sz="4000" dirty="0" smtClean="0"/>
              <a:t>&lt;110&gt;  direction in </a:t>
            </a:r>
            <a:r>
              <a:rPr lang="en-US" sz="4000" i="1" dirty="0" smtClean="0"/>
              <a:t>z</a:t>
            </a:r>
            <a:endParaRPr lang="en-US" sz="4000" dirty="0" smtClean="0"/>
          </a:p>
          <a:p>
            <a:pPr marL="571500" indent="-571500">
              <a:buFontTx/>
              <a:buChar char="-"/>
            </a:pPr>
            <a:r>
              <a:rPr lang="en-US" sz="4000" dirty="0" smtClean="0"/>
              <a:t>Various </a:t>
            </a:r>
            <a:r>
              <a:rPr lang="en-US" sz="4000" i="1" dirty="0" smtClean="0"/>
              <a:t>r</a:t>
            </a:r>
            <a:r>
              <a:rPr lang="en-US" sz="4000" dirty="0" smtClean="0"/>
              <a:t> and </a:t>
            </a:r>
            <a:r>
              <a:rPr lang="en-US" sz="4000" i="1" dirty="0" smtClean="0"/>
              <a:t>h</a:t>
            </a:r>
            <a:endParaRPr lang="et-EE" sz="4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748973" y="6480000"/>
            <a:ext cx="9000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9451355" y="6583687"/>
            <a:ext cx="9000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10832" y="8067095"/>
            <a:ext cx="82405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Frequent vacuum break-downs in CLIC accelerating structures are presumably caused by field-enhancing</a:t>
            </a:r>
            <a:r>
              <a:rPr lang="et-EE" sz="4000" dirty="0" smtClean="0"/>
              <a:t> emitters </a:t>
            </a:r>
            <a:r>
              <a:rPr lang="en-US" sz="4000" dirty="0" smtClean="0"/>
              <a:t>appearing on the surface. The origin of these</a:t>
            </a:r>
            <a:r>
              <a:rPr lang="et-EE" sz="4000" dirty="0" smtClean="0"/>
              <a:t> emitters </a:t>
            </a:r>
            <a:r>
              <a:rPr lang="en-US" sz="4000" dirty="0" smtClean="0"/>
              <a:t>is</a:t>
            </a:r>
            <a:r>
              <a:rPr lang="et-EE" sz="4000" dirty="0"/>
              <a:t> </a:t>
            </a:r>
            <a:r>
              <a:rPr lang="et-EE" sz="4000" dirty="0" smtClean="0"/>
              <a:t>hypothesized to be caused by plastic deformations and dislocations </a:t>
            </a:r>
            <a:r>
              <a:rPr lang="en-US" sz="4000" dirty="0" smtClean="0"/>
              <a:t>[1]</a:t>
            </a:r>
            <a:r>
              <a:rPr lang="et-EE" sz="4000" dirty="0" smtClean="0"/>
              <a:t>. We investigate the effect of </a:t>
            </a:r>
            <a:r>
              <a:rPr lang="et-EE" sz="4000" dirty="0" smtClean="0"/>
              <a:t>Fe </a:t>
            </a:r>
            <a:r>
              <a:rPr lang="et-EE" sz="4000" dirty="0" smtClean="0"/>
              <a:t>precipitates on dislocation nucleation.</a:t>
            </a:r>
            <a:endParaRPr lang="en-US" sz="4000" dirty="0"/>
          </a:p>
        </p:txBody>
      </p:sp>
      <p:sp>
        <p:nvSpPr>
          <p:cNvPr id="45" name="TextBox 44"/>
          <p:cNvSpPr txBox="1"/>
          <p:nvPr/>
        </p:nvSpPr>
        <p:spPr>
          <a:xfrm>
            <a:off x="18835995" y="6506431"/>
            <a:ext cx="1065691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5510667" y="15643622"/>
            <a:ext cx="140309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dirty="0" smtClean="0"/>
              <a:t>Grain boundary</a:t>
            </a:r>
            <a:endParaRPr lang="en-US" dirty="0" smtClean="0"/>
          </a:p>
        </p:txBody>
      </p:sp>
      <p:sp>
        <p:nvSpPr>
          <p:cNvPr id="49" name="TextBox 48"/>
          <p:cNvSpPr txBox="1"/>
          <p:nvPr/>
        </p:nvSpPr>
        <p:spPr>
          <a:xfrm>
            <a:off x="687498" y="15644371"/>
            <a:ext cx="140309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 precipitates in Cu</a:t>
            </a:r>
            <a:endParaRPr lang="en-US" dirty="0"/>
          </a:p>
        </p:txBody>
      </p:sp>
      <p:pic>
        <p:nvPicPr>
          <p:cNvPr id="51" name="Content Placeholder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t="15616" r="11712" b="6850"/>
          <a:stretch/>
        </p:blipFill>
        <p:spPr>
          <a:xfrm>
            <a:off x="838750" y="17398355"/>
            <a:ext cx="4899368" cy="547962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TextBox 52"/>
          <p:cNvSpPr txBox="1"/>
          <p:nvPr/>
        </p:nvSpPr>
        <p:spPr>
          <a:xfrm>
            <a:off x="1948046" y="22972221"/>
            <a:ext cx="28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32 </a:t>
            </a:r>
            <a:r>
              <a:rPr lang="en-US" sz="2400" dirty="0" err="1" smtClean="0"/>
              <a:t>ps</a:t>
            </a:r>
            <a:r>
              <a:rPr lang="en-US" sz="2400" dirty="0" smtClean="0"/>
              <a:t> at 22.8 GV/m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1055912" y="23863058"/>
            <a:ext cx="131774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Continually ramping the electric field was found to create a void below the precipitate. The conditions correspond to a long-lasting or cyclic electric field. FEM simulations show that the stress is highest below the Fe precipitate, explaining the possibility of formation of a void there.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9604483" y="12763302"/>
                <a:ext cx="9027088" cy="2074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40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/>
                                    </a:rPr>
                                    <m:t>𝛽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4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000" i="1">
                              <a:latin typeface="Cambria Math"/>
                            </a:rPr>
                            <m:t>𝑗</m:t>
                          </m:r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≠</m:t>
                          </m:r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/>
                                </a:rPr>
                                <m:t>𝛼𝛽</m:t>
                              </m:r>
                            </m:sub>
                          </m:sSub>
                          <m:r>
                            <a:rPr lang="en-US" sz="40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4000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4000" b="0" dirty="0" smtClean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4483" y="12763302"/>
                <a:ext cx="9027088" cy="207402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Content Placeholder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25" b="93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5" t="2621" r="9219" b="2884"/>
          <a:stretch/>
        </p:blipFill>
        <p:spPr>
          <a:xfrm>
            <a:off x="24063284" y="8269973"/>
            <a:ext cx="5302001" cy="459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2" name="TextBox 61"/>
          <p:cNvSpPr txBox="1"/>
          <p:nvPr/>
        </p:nvSpPr>
        <p:spPr>
          <a:xfrm>
            <a:off x="18835995" y="8405953"/>
            <a:ext cx="52272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Classical molecular </a:t>
            </a:r>
            <a:r>
              <a:rPr lang="en-US" sz="4000" dirty="0" err="1" smtClean="0"/>
              <a:t>dy</a:t>
            </a:r>
            <a:r>
              <a:rPr lang="et-EE" sz="4000" dirty="0" smtClean="0"/>
              <a:t>-</a:t>
            </a:r>
            <a:r>
              <a:rPr lang="en-US" sz="4000" dirty="0" err="1" smtClean="0"/>
              <a:t>namics</a:t>
            </a:r>
            <a:r>
              <a:rPr lang="en-US" sz="4000" dirty="0" smtClean="0"/>
              <a:t> with LAMMPS</a:t>
            </a:r>
            <a:r>
              <a:rPr lang="et-EE" sz="4000" dirty="0" smtClean="0"/>
              <a:t>, u</a:t>
            </a:r>
            <a:r>
              <a:rPr lang="en-US" sz="4000" dirty="0" smtClean="0"/>
              <a:t>sing the Bonny et al. many-body EAM </a:t>
            </a:r>
            <a:r>
              <a:rPr lang="en-US" sz="4000" dirty="0" err="1" smtClean="0"/>
              <a:t>poten</a:t>
            </a:r>
            <a:r>
              <a:rPr lang="et-EE" sz="4000" dirty="0" smtClean="0"/>
              <a:t>-</a:t>
            </a:r>
            <a:r>
              <a:rPr lang="en-US" sz="4000" dirty="0" err="1" smtClean="0"/>
              <a:t>tial</a:t>
            </a:r>
            <a:r>
              <a:rPr lang="en-US" sz="4000" dirty="0" smtClean="0"/>
              <a:t>. [2]</a:t>
            </a:r>
            <a:endParaRPr lang="en-US" sz="4000" dirty="0"/>
          </a:p>
        </p:txBody>
      </p:sp>
      <p:sp>
        <p:nvSpPr>
          <p:cNvPr id="63" name="TextBox 62"/>
          <p:cNvSpPr txBox="1"/>
          <p:nvPr/>
        </p:nvSpPr>
        <p:spPr>
          <a:xfrm>
            <a:off x="15698289" y="37029998"/>
            <a:ext cx="13627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[1] </a:t>
            </a:r>
            <a:r>
              <a:rPr lang="en-US" sz="3600" dirty="0" err="1" smtClean="0"/>
              <a:t>Timko</a:t>
            </a:r>
            <a:r>
              <a:rPr lang="en-US" sz="3600" dirty="0" smtClean="0"/>
              <a:t>, H., </a:t>
            </a:r>
            <a:r>
              <a:rPr lang="en-US" sz="3600" dirty="0" err="1"/>
              <a:t>Modelling</a:t>
            </a:r>
            <a:r>
              <a:rPr lang="en-US" sz="3600" dirty="0"/>
              <a:t> vacuum arcs : from plasma initiation to surface interactions, Helsinki University Printing House (2011).</a:t>
            </a:r>
            <a:endParaRPr lang="en-US" sz="3600" dirty="0" smtClean="0"/>
          </a:p>
          <a:p>
            <a:r>
              <a:rPr lang="en-US" sz="3600" dirty="0" smtClean="0"/>
              <a:t>[</a:t>
            </a:r>
            <a:r>
              <a:rPr lang="en-US" sz="3600" dirty="0"/>
              <a:t>2</a:t>
            </a:r>
            <a:r>
              <a:rPr lang="en-US" sz="3600" dirty="0" smtClean="0"/>
              <a:t>] </a:t>
            </a:r>
            <a:r>
              <a:rPr lang="en-US" sz="3600" dirty="0"/>
              <a:t>Bonny, G., </a:t>
            </a:r>
            <a:r>
              <a:rPr lang="en-US" sz="3600" dirty="0" err="1"/>
              <a:t>Pasianot</a:t>
            </a:r>
            <a:r>
              <a:rPr lang="en-US" sz="3600" dirty="0"/>
              <a:t>, R. C., </a:t>
            </a:r>
            <a:r>
              <a:rPr lang="en-US" sz="3600" dirty="0" err="1"/>
              <a:t>Castin</a:t>
            </a:r>
            <a:r>
              <a:rPr lang="en-US" sz="3600" dirty="0"/>
              <a:t>, N</a:t>
            </a:r>
            <a:r>
              <a:rPr lang="en-US" sz="3600" dirty="0" smtClean="0"/>
              <a:t>.</a:t>
            </a:r>
            <a:r>
              <a:rPr lang="et-EE" sz="3600" dirty="0" smtClean="0"/>
              <a:t>,</a:t>
            </a:r>
            <a:r>
              <a:rPr lang="en-US" sz="3600" dirty="0" smtClean="0"/>
              <a:t> </a:t>
            </a:r>
            <a:r>
              <a:rPr lang="en-US" sz="3600" dirty="0" err="1"/>
              <a:t>Malerba</a:t>
            </a:r>
            <a:r>
              <a:rPr lang="en-US" sz="3600" dirty="0"/>
              <a:t>, L</a:t>
            </a:r>
            <a:r>
              <a:rPr lang="en-US" sz="3600" dirty="0" smtClean="0"/>
              <a:t>., </a:t>
            </a:r>
            <a:r>
              <a:rPr lang="en-US" sz="3600" i="1" dirty="0" smtClean="0"/>
              <a:t>Philos</a:t>
            </a:r>
            <a:r>
              <a:rPr lang="en-US" sz="3600" i="1" dirty="0"/>
              <a:t>. Mag.</a:t>
            </a:r>
            <a:r>
              <a:rPr lang="en-US" sz="3600" dirty="0"/>
              <a:t> </a:t>
            </a:r>
            <a:r>
              <a:rPr lang="en-US" sz="3600" b="1" dirty="0"/>
              <a:t>89,</a:t>
            </a:r>
            <a:r>
              <a:rPr lang="en-US" sz="3600" dirty="0"/>
              <a:t> 3531–3546 (2009</a:t>
            </a:r>
            <a:r>
              <a:rPr lang="en-US" sz="3600" dirty="0" smtClean="0"/>
              <a:t>)</a:t>
            </a:r>
            <a:r>
              <a:rPr lang="et-EE" sz="3600" dirty="0" smtClean="0"/>
              <a:t>.</a:t>
            </a:r>
            <a:endParaRPr lang="en-US" sz="3600" dirty="0" smtClean="0"/>
          </a:p>
        </p:txBody>
      </p:sp>
      <p:pic>
        <p:nvPicPr>
          <p:cNvPr id="1027" name="Picture 3" descr="C:\Users\Simon\Desktop\CLIC-Logo-Color-7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787" y="-208498"/>
            <a:ext cx="4330840" cy="433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88340" y="17086232"/>
            <a:ext cx="86034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Extensive stacking faults are observed in the presence of large Fe precipitates close to the surface. A depression tends to form on the surface, creating a Cu-Fe-vacuum interface and facilitating atom evaporation.</a:t>
            </a:r>
            <a:endParaRPr lang="en-US" sz="4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87871" y="29352854"/>
            <a:ext cx="6583089" cy="65830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849480" y="29342423"/>
            <a:ext cx="63304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Inserting Fe as an irregular sphere and relaxing the system causes a knot of Cu stacking faults to form around the precipitate even without an external electric field.</a:t>
            </a:r>
            <a:endParaRPr lang="et-EE" sz="4000" dirty="0" smtClean="0"/>
          </a:p>
        </p:txBody>
      </p:sp>
      <p:sp>
        <p:nvSpPr>
          <p:cNvPr id="60" name="TextBox 59"/>
          <p:cNvSpPr txBox="1"/>
          <p:nvPr/>
        </p:nvSpPr>
        <p:spPr>
          <a:xfrm>
            <a:off x="15356011" y="27740966"/>
            <a:ext cx="140309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dirty="0" smtClean="0"/>
              <a:t>Irregular precipitates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84284" y="35076498"/>
            <a:ext cx="1333588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t-EE" sz="5400" dirty="0" smtClean="0"/>
              <a:t>Precipitates adjacent to the surface facilitate vaporization.</a:t>
            </a:r>
            <a:endParaRPr lang="en-US" sz="54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/>
              <a:t>Voids can appear below the precipitate under certain conditions</a:t>
            </a:r>
            <a:r>
              <a:rPr lang="en-US" sz="5400" dirty="0" smtClean="0"/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/>
              <a:t>A grain boundary may offer sites for preferential surface geometry change.</a:t>
            </a:r>
            <a:endParaRPr lang="et-EE" sz="54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t-EE" sz="5400" dirty="0" smtClean="0"/>
              <a:t>Irregular precipitates offer more dislocation nucleation sites.</a:t>
            </a:r>
            <a:endParaRPr lang="en-US" sz="5400" dirty="0"/>
          </a:p>
        </p:txBody>
      </p:sp>
      <p:sp>
        <p:nvSpPr>
          <p:cNvPr id="1035" name="TextBox 1034"/>
          <p:cNvSpPr txBox="1"/>
          <p:nvPr/>
        </p:nvSpPr>
        <p:spPr>
          <a:xfrm>
            <a:off x="16729985" y="10299453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smtClean="0"/>
              <a:t>Fixed boundary</a:t>
            </a:r>
            <a:endParaRPr lang="en-US" sz="3200" dirty="0"/>
          </a:p>
        </p:txBody>
      </p:sp>
      <p:grpSp>
        <p:nvGrpSpPr>
          <p:cNvPr id="1038" name="Group 1037"/>
          <p:cNvGrpSpPr/>
          <p:nvPr/>
        </p:nvGrpSpPr>
        <p:grpSpPr>
          <a:xfrm>
            <a:off x="10748539" y="7847543"/>
            <a:ext cx="6264696" cy="5530273"/>
            <a:chOff x="10963523" y="8011234"/>
            <a:chExt cx="5448028" cy="4824076"/>
          </a:xfrm>
        </p:grpSpPr>
        <p:sp>
          <p:nvSpPr>
            <p:cNvPr id="5" name="Rectangle 4"/>
            <p:cNvSpPr/>
            <p:nvPr/>
          </p:nvSpPr>
          <p:spPr>
            <a:xfrm>
              <a:off x="11369800" y="8586837"/>
              <a:ext cx="4778300" cy="3969853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2874067" y="9278067"/>
              <a:ext cx="1759287" cy="178923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3750915" y="10174779"/>
              <a:ext cx="8824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3748819" y="8586837"/>
              <a:ext cx="0" cy="69123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4030106" y="9450933"/>
              <a:ext cx="324055" cy="565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1698"/>
                </a:spcBef>
                <a:spcAft>
                  <a:spcPts val="849"/>
                </a:spcAft>
              </a:pPr>
              <a:r>
                <a:rPr lang="en-US" sz="3200" dirty="0">
                  <a:latin typeface="Times New Roman"/>
                  <a:ea typeface="Times New Roman"/>
                  <a:cs typeface="Times New Roman"/>
                </a:rPr>
                <a:t>r</a:t>
              </a: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3339787" y="8514830"/>
              <a:ext cx="324055" cy="565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1698"/>
                </a:spcBef>
                <a:spcAft>
                  <a:spcPts val="849"/>
                </a:spcAft>
              </a:pPr>
              <a:r>
                <a:rPr lang="en-US" sz="3200" dirty="0">
                  <a:latin typeface="Times New Roman"/>
                  <a:ea typeface="Times New Roman"/>
                  <a:cs typeface="Times New Roman"/>
                </a:rPr>
                <a:t>h</a:t>
              </a:r>
            </a:p>
          </p:txBody>
        </p:sp>
        <p:cxnSp>
          <p:nvCxnSpPr>
            <p:cNvPr id="1034" name="Straight Arrow Connector 1033"/>
            <p:cNvCxnSpPr/>
            <p:nvPr/>
          </p:nvCxnSpPr>
          <p:spPr>
            <a:xfrm flipV="1">
              <a:off x="11539587" y="8017955"/>
              <a:ext cx="0" cy="574031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12403683" y="8011234"/>
              <a:ext cx="0" cy="574031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13267779" y="8012806"/>
              <a:ext cx="0" cy="574031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14192134" y="8012804"/>
              <a:ext cx="0" cy="574031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15076442" y="8012806"/>
              <a:ext cx="0" cy="574031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16004083" y="8011235"/>
              <a:ext cx="0" cy="574031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6" name="Rounded Rectangle 1035"/>
            <p:cNvSpPr/>
            <p:nvPr/>
          </p:nvSpPr>
          <p:spPr>
            <a:xfrm>
              <a:off x="10963523" y="12191605"/>
              <a:ext cx="5448028" cy="643705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9946466" y="7937905"/>
            <a:ext cx="122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smtClean="0"/>
              <a:t>Force</a:t>
            </a:r>
            <a:endParaRPr lang="en-US" sz="3200" dirty="0"/>
          </a:p>
        </p:txBody>
      </p:sp>
      <p:cxnSp>
        <p:nvCxnSpPr>
          <p:cNvPr id="1041" name="Straight Arrow Connector 1040"/>
          <p:cNvCxnSpPr>
            <a:stCxn id="1035" idx="2"/>
          </p:cNvCxnSpPr>
          <p:nvPr/>
        </p:nvCxnSpPr>
        <p:spPr>
          <a:xfrm flipH="1">
            <a:off x="16811855" y="11376671"/>
            <a:ext cx="854234" cy="12254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6" name="TextBox 1045"/>
          <p:cNvSpPr txBox="1"/>
          <p:nvPr/>
        </p:nvSpPr>
        <p:spPr>
          <a:xfrm>
            <a:off x="11634014" y="1135098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800" dirty="0" smtClean="0"/>
              <a:t>Cu</a:t>
            </a:r>
            <a:endParaRPr lang="en-US" sz="4800" dirty="0"/>
          </a:p>
        </p:txBody>
      </p:sp>
      <p:sp>
        <p:nvSpPr>
          <p:cNvPr id="97" name="TextBox 96"/>
          <p:cNvSpPr txBox="1"/>
          <p:nvPr/>
        </p:nvSpPr>
        <p:spPr>
          <a:xfrm>
            <a:off x="13270586" y="1032388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800" dirty="0" smtClean="0"/>
              <a:t>Fe</a:t>
            </a:r>
            <a:endParaRPr lang="en-US" sz="48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5984717" y="27413703"/>
            <a:ext cx="6372639" cy="4876626"/>
            <a:chOff x="20520000" y="26443374"/>
            <a:chExt cx="6372639" cy="48766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67" t="50000" r="31666" b="36667"/>
            <a:stretch/>
          </p:blipFill>
          <p:spPr>
            <a:xfrm>
              <a:off x="20520000" y="29880000"/>
              <a:ext cx="2880000" cy="144000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67" t="50000" r="31666" b="36666"/>
            <a:stretch/>
          </p:blipFill>
          <p:spPr>
            <a:xfrm>
              <a:off x="21622066" y="28731547"/>
              <a:ext cx="2880000" cy="1440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67" t="50000" r="31667" b="36667"/>
            <a:stretch/>
          </p:blipFill>
          <p:spPr>
            <a:xfrm>
              <a:off x="22798607" y="27586824"/>
              <a:ext cx="2880000" cy="14400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67" t="50000" r="31667" b="36667"/>
            <a:stretch/>
          </p:blipFill>
          <p:spPr>
            <a:xfrm>
              <a:off x="24012639" y="26443374"/>
              <a:ext cx="2880000" cy="1440000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850212" y="27299811"/>
            <a:ext cx="4695000" cy="5193275"/>
            <a:chOff x="15684477" y="27927673"/>
            <a:chExt cx="4695000" cy="51932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21" t="32147" r="22394" b="18646"/>
            <a:stretch/>
          </p:blipFill>
          <p:spPr>
            <a:xfrm>
              <a:off x="15684477" y="27927673"/>
              <a:ext cx="4695000" cy="5193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2" name="Rectangle 41"/>
            <p:cNvSpPr/>
            <p:nvPr/>
          </p:nvSpPr>
          <p:spPr>
            <a:xfrm>
              <a:off x="16752432" y="30049365"/>
              <a:ext cx="2542592" cy="1148453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775172" y="27007700"/>
            <a:ext cx="8508351" cy="5485386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4460759" y="27007701"/>
            <a:ext cx="1314413" cy="24138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460759" y="30569956"/>
            <a:ext cx="1327581" cy="1923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847681" y="32234667"/>
            <a:ext cx="2088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 = </a:t>
            </a:r>
            <a:r>
              <a:rPr lang="en-US" sz="2400" dirty="0" smtClean="0"/>
              <a:t>29.4 GV/m</a:t>
            </a:r>
            <a:endParaRPr lang="en-US" sz="2400" dirty="0"/>
          </a:p>
        </p:txBody>
      </p:sp>
      <p:sp>
        <p:nvSpPr>
          <p:cNvPr id="88" name="Rectangle 87"/>
          <p:cNvSpPr/>
          <p:nvPr/>
        </p:nvSpPr>
        <p:spPr>
          <a:xfrm>
            <a:off x="8985264" y="31559998"/>
            <a:ext cx="2088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 = </a:t>
            </a:r>
            <a:r>
              <a:rPr lang="en-US" sz="2400" dirty="0" smtClean="0"/>
              <a:t>29.8 GV/m</a:t>
            </a:r>
            <a:endParaRPr lang="en-US" sz="2400" dirty="0"/>
          </a:p>
        </p:txBody>
      </p:sp>
      <p:sp>
        <p:nvSpPr>
          <p:cNvPr id="89" name="Rectangle 88"/>
          <p:cNvSpPr/>
          <p:nvPr/>
        </p:nvSpPr>
        <p:spPr>
          <a:xfrm>
            <a:off x="9975425" y="30258268"/>
            <a:ext cx="2088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 </a:t>
            </a:r>
            <a:r>
              <a:rPr lang="en-US" sz="2400" dirty="0" smtClean="0"/>
              <a:t>= 30.0 GV/m</a:t>
            </a:r>
            <a:endParaRPr lang="en-US" sz="2400" dirty="0"/>
          </a:p>
        </p:txBody>
      </p:sp>
      <p:sp>
        <p:nvSpPr>
          <p:cNvPr id="90" name="Rectangle 89"/>
          <p:cNvSpPr/>
          <p:nvPr/>
        </p:nvSpPr>
        <p:spPr>
          <a:xfrm>
            <a:off x="11143324" y="29131965"/>
            <a:ext cx="2088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 = </a:t>
            </a:r>
            <a:r>
              <a:rPr lang="en-US" sz="2400" dirty="0" smtClean="0"/>
              <a:t>30.1 GV/m</a:t>
            </a:r>
            <a:endParaRPr lang="en-US" sz="2400" dirty="0"/>
          </a:p>
        </p:txBody>
      </p:sp>
      <p:sp>
        <p:nvSpPr>
          <p:cNvPr id="91" name="Rectangle 90"/>
          <p:cNvSpPr/>
          <p:nvPr/>
        </p:nvSpPr>
        <p:spPr>
          <a:xfrm>
            <a:off x="12339307" y="27902870"/>
            <a:ext cx="2088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 = </a:t>
            </a:r>
            <a:r>
              <a:rPr lang="en-US" sz="2400" dirty="0" smtClean="0"/>
              <a:t>30.6 GV/m</a:t>
            </a:r>
            <a:endParaRPr lang="en-US" sz="2400" dirty="0"/>
          </a:p>
        </p:txBody>
      </p:sp>
      <p:sp>
        <p:nvSpPr>
          <p:cNvPr id="92" name="Rectangle 91"/>
          <p:cNvSpPr/>
          <p:nvPr/>
        </p:nvSpPr>
        <p:spPr>
          <a:xfrm>
            <a:off x="5858587" y="28624975"/>
            <a:ext cx="2339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Small voids start to form and grow</a:t>
            </a:r>
            <a:endParaRPr lang="en-US" sz="2400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6451401" y="29421503"/>
            <a:ext cx="111694" cy="19066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6451401" y="29421502"/>
            <a:ext cx="1423410" cy="106759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6451401" y="29421502"/>
            <a:ext cx="2961190" cy="1721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7137777" y="27137384"/>
            <a:ext cx="23395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small voids combine into a large void</a:t>
            </a:r>
            <a:endParaRPr lang="en-US" sz="2400" dirty="0"/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8659960" y="28018286"/>
            <a:ext cx="1306822" cy="1154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11426331" y="31126672"/>
            <a:ext cx="2857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FEM pic here</a:t>
            </a:r>
            <a:endParaRPr lang="en-US" sz="2400" dirty="0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1" t="17498" r="6091" b="30296"/>
          <a:stretch/>
        </p:blipFill>
        <p:spPr>
          <a:xfrm>
            <a:off x="8929437" y="20179714"/>
            <a:ext cx="4914741" cy="3083570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9963523" y="23401393"/>
            <a:ext cx="28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112 </a:t>
            </a:r>
            <a:r>
              <a:rPr lang="en-US" sz="2400" dirty="0" err="1" smtClean="0"/>
              <a:t>ps</a:t>
            </a:r>
            <a:r>
              <a:rPr lang="en-US" sz="2400" dirty="0" smtClean="0"/>
              <a:t> at 22.8 GV/m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5738118" y="21324292"/>
            <a:ext cx="3247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Cu atoms </a:t>
            </a:r>
            <a:r>
              <a:rPr lang="et-EE" sz="4000" dirty="0" smtClean="0"/>
              <a:t>on</a:t>
            </a:r>
            <a:r>
              <a:rPr lang="en-US" sz="4000" dirty="0" smtClean="0"/>
              <a:t> a perfect lattice not shown.</a:t>
            </a:r>
            <a:endParaRPr lang="en-US" sz="4000" dirty="0"/>
          </a:p>
        </p:txBody>
      </p:sp>
      <p:sp>
        <p:nvSpPr>
          <p:cNvPr id="95" name="Right Arrow 94"/>
          <p:cNvSpPr/>
          <p:nvPr/>
        </p:nvSpPr>
        <p:spPr>
          <a:xfrm rot="10800000">
            <a:off x="31845843" y="22798025"/>
            <a:ext cx="989860" cy="635861"/>
          </a:xfrm>
          <a:prstGeom prst="rightArrow">
            <a:avLst>
              <a:gd name="adj1" fmla="val 50000"/>
              <a:gd name="adj2" fmla="val 580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17089218" y="34608861"/>
            <a:ext cx="5139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Cu atoms </a:t>
            </a:r>
            <a:r>
              <a:rPr lang="et-EE" sz="4000" dirty="0" smtClean="0"/>
              <a:t>on</a:t>
            </a:r>
            <a:r>
              <a:rPr lang="en-US" sz="4000" dirty="0" smtClean="0"/>
              <a:t> a perfect lattice not shown.</a:t>
            </a:r>
            <a:endParaRPr lang="en-US" sz="40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959" y="40539218"/>
            <a:ext cx="7712964" cy="23954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1" t="26724" r="20080" b="20555"/>
          <a:stretch/>
        </p:blipFill>
        <p:spPr>
          <a:xfrm>
            <a:off x="23831550" y="17182330"/>
            <a:ext cx="5661360" cy="56156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4" t="11991" r="7907" b="15215"/>
          <a:stretch/>
        </p:blipFill>
        <p:spPr>
          <a:xfrm>
            <a:off x="15807136" y="20572467"/>
            <a:ext cx="6183675" cy="565785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2587871" y="22606495"/>
            <a:ext cx="65830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Ramping the electric field causes stacking faults to develop in two different planes. No stacking faults appear in the </a:t>
            </a:r>
            <a:r>
              <a:rPr lang="en-US" sz="4000" dirty="0">
                <a:solidFill>
                  <a:srgbClr val="0070C0"/>
                </a:solidFill>
              </a:rPr>
              <a:t>&lt;001&gt; </a:t>
            </a:r>
            <a:r>
              <a:rPr lang="en-US" sz="4000" dirty="0" smtClean="0"/>
              <a:t>grain. Atoms start evaporating at the surface grain boundary.</a:t>
            </a:r>
            <a:endParaRPr lang="en-US" sz="40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8021220" y="26307649"/>
            <a:ext cx="1986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E= 25.6 GV/m</a:t>
            </a:r>
            <a:endParaRPr lang="en-US" sz="2400" dirty="0"/>
          </a:p>
        </p:txBody>
      </p:sp>
      <p:sp>
        <p:nvSpPr>
          <p:cNvPr id="52" name="Oval 51"/>
          <p:cNvSpPr/>
          <p:nvPr/>
        </p:nvSpPr>
        <p:spPr>
          <a:xfrm>
            <a:off x="20449140" y="23401393"/>
            <a:ext cx="1152128" cy="8986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19143064" y="21658338"/>
            <a:ext cx="1299963" cy="8986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>
            <a:endCxn id="52" idx="6"/>
          </p:cNvCxnSpPr>
          <p:nvPr/>
        </p:nvCxnSpPr>
        <p:spPr>
          <a:xfrm flipH="1">
            <a:off x="21601268" y="23708518"/>
            <a:ext cx="924859" cy="1421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endCxn id="103" idx="5"/>
          </p:cNvCxnSpPr>
          <p:nvPr/>
        </p:nvCxnSpPr>
        <p:spPr>
          <a:xfrm flipH="1" flipV="1">
            <a:off x="20252652" y="22425347"/>
            <a:ext cx="2247348" cy="12831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0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7827</TotalTime>
  <Words>502</Words>
  <Application>Microsoft Office PowerPoint</Application>
  <PresentationFormat>Custom</PresentationFormat>
  <Paragraphs>52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Vigonski</dc:creator>
  <cp:lastModifiedBy>Simon Vigonski</cp:lastModifiedBy>
  <cp:revision>119</cp:revision>
  <dcterms:created xsi:type="dcterms:W3CDTF">2013-10-24T07:40:16Z</dcterms:created>
  <dcterms:modified xsi:type="dcterms:W3CDTF">2013-10-30T15:09:22Z</dcterms:modified>
</cp:coreProperties>
</file>