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0279975" cy="42808525"/>
  <p:notesSz cx="31940500" cy="44361100"/>
  <p:defaultTextStyle>
    <a:defPPr>
      <a:defRPr lang="et-E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21" autoAdjust="0"/>
    <p:restoredTop sz="94660"/>
  </p:normalViewPr>
  <p:slideViewPr>
    <p:cSldViewPr>
      <p:cViewPr>
        <p:scale>
          <a:sx n="10" d="100"/>
          <a:sy n="10" d="100"/>
        </p:scale>
        <p:origin x="-2760" y="-89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000" y="13298395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1"/>
            <a:ext cx="6812994" cy="365259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1" y="1714331"/>
            <a:ext cx="19934317" cy="365259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1" y="27508446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1" y="18144084"/>
            <a:ext cx="25737979" cy="9364363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8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3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8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3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2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2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9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9" y="3825023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9" y="33503623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4000" y="1714326"/>
            <a:ext cx="27251978" cy="7134753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8" y="39677166"/>
            <a:ext cx="7065328" cy="227915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31BD-4BF1-47FD-A273-843CE275C980}" type="datetimeFigureOut">
              <a:rPr lang="et-EE" smtClean="0"/>
              <a:t>03.12.2008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60" y="39677166"/>
            <a:ext cx="9588659" cy="227915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9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BDE66-F5AF-415F-A5AA-B8E7F4E554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4.jpeg"/><Relationship Id="rId26" Type="http://schemas.openxmlformats.org/officeDocument/2006/relationships/image" Target="../media/image21.jpeg"/><Relationship Id="rId3" Type="http://schemas.openxmlformats.org/officeDocument/2006/relationships/video" Target="file:///C:\home\alvo\meetings\eapad2008\PunnEapad08Ppt\v010_xvid.avi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hyperlink" Target="http://www.ims.ut.ee/mediawiki/upload/6/6d/DSCN2681.JPG" TargetMode="External"/><Relationship Id="rId33" Type="http://schemas.openxmlformats.org/officeDocument/2006/relationships/hyperlink" Target="mailto:alvo@ut.ee" TargetMode="External"/><Relationship Id="rId2" Type="http://schemas.openxmlformats.org/officeDocument/2006/relationships/video" Target="kala5c_xvid.avi" TargetMode="Externa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11" Type="http://schemas.openxmlformats.org/officeDocument/2006/relationships/image" Target="../media/image8.png"/><Relationship Id="rId24" Type="http://schemas.openxmlformats.org/officeDocument/2006/relationships/image" Target="../media/image20.wmf"/><Relationship Id="rId32" Type="http://schemas.openxmlformats.org/officeDocument/2006/relationships/image" Target="../media/image26.jpeg"/><Relationship Id="rId5" Type="http://schemas.openxmlformats.org/officeDocument/2006/relationships/image" Target="../media/image2.gif"/><Relationship Id="rId15" Type="http://schemas.openxmlformats.org/officeDocument/2006/relationships/image" Target="../media/image11.emf"/><Relationship Id="rId23" Type="http://schemas.openxmlformats.org/officeDocument/2006/relationships/image" Target="../media/image19.jpeg"/><Relationship Id="rId28" Type="http://schemas.openxmlformats.org/officeDocument/2006/relationships/image" Target="../media/image22.jpeg"/><Relationship Id="rId10" Type="http://schemas.openxmlformats.org/officeDocument/2006/relationships/image" Target="../media/image7.jpeg"/><Relationship Id="rId19" Type="http://schemas.openxmlformats.org/officeDocument/2006/relationships/image" Target="../media/image15.jpe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image" Target="../media/image10.jpeg"/><Relationship Id="rId22" Type="http://schemas.openxmlformats.org/officeDocument/2006/relationships/image" Target="../media/image18.wmf"/><Relationship Id="rId27" Type="http://schemas.openxmlformats.org/officeDocument/2006/relationships/hyperlink" Target="http://www.ims.ut.ee/mediawiki/index.php/Image:Matagant.jpg" TargetMode="External"/><Relationship Id="rId30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Vertical Scroll 208"/>
          <p:cNvSpPr/>
          <p:nvPr/>
        </p:nvSpPr>
        <p:spPr>
          <a:xfrm>
            <a:off x="16282995" y="29691070"/>
            <a:ext cx="11930146" cy="7215238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dirty="0" smtClean="0">
                <a:solidFill>
                  <a:schemeClr val="tx1"/>
                </a:solidFill>
              </a:rPr>
              <a:t>Muud tegevused</a:t>
            </a: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Robootika jpt rakendusprojektid</a:t>
            </a:r>
          </a:p>
          <a:p>
            <a:pPr>
              <a:buFont typeface="Arial" pitchFamily="34" charset="0"/>
              <a:buChar char="•"/>
            </a:pPr>
            <a:endParaRPr lang="et-EE" sz="4000" dirty="0">
              <a:solidFill>
                <a:schemeClr val="tx1"/>
              </a:solidFill>
            </a:endParaRPr>
          </a:p>
          <a:p>
            <a:endParaRPr lang="et-EE" sz="4000" dirty="0">
              <a:solidFill>
                <a:schemeClr val="tx1"/>
              </a:solidFill>
            </a:endParaRPr>
          </a:p>
          <a:p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Robootika populariseerimine</a:t>
            </a:r>
          </a:p>
          <a:p>
            <a:pPr lvl="1">
              <a:buFont typeface="Arial" pitchFamily="34" charset="0"/>
              <a:buChar char="•"/>
            </a:pPr>
            <a:r>
              <a:rPr lang="et-EE" sz="4000" dirty="0" err="1" smtClean="0">
                <a:solidFill>
                  <a:schemeClr val="tx1"/>
                </a:solidFill>
              </a:rPr>
              <a:t>www.robootika.ee</a:t>
            </a:r>
            <a:endParaRPr lang="et-EE" sz="4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>
              <a:solidFill>
                <a:schemeClr val="tx1"/>
              </a:solidFill>
            </a:endParaRP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68" name="Picture 167" descr="Pictur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519" y="13974710"/>
            <a:ext cx="27127200" cy="14773275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1566767" y="4187704"/>
            <a:ext cx="2764650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3000" dirty="0" smtClean="0">
                <a:latin typeface="Imprint MT Shadow" pitchFamily="82" charset="0"/>
              </a:rPr>
              <a:t>Arukate materjalide ja seadmete labor</a:t>
            </a:r>
          </a:p>
          <a:p>
            <a:pPr algn="ctr"/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Intelligent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Materials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 and </a:t>
            </a:r>
            <a:r>
              <a:rPr lang="et-E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S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ystems</a:t>
            </a:r>
            <a:r>
              <a:rPr lang="et-E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 </a:t>
            </a:r>
            <a:r>
              <a:rPr lang="et-E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rint MT Shadow" pitchFamily="82" charset="0"/>
              </a:rPr>
              <a:t>Lab</a:t>
            </a:r>
            <a:endParaRPr lang="et-EE" dirty="0" smtClean="0">
              <a:solidFill>
                <a:schemeClr val="tx1">
                  <a:lumMod val="75000"/>
                  <a:lumOff val="25000"/>
                </a:schemeClr>
              </a:solidFill>
              <a:latin typeface="Imprint MT Shadow" pitchFamily="82" charset="0"/>
            </a:endParaRPr>
          </a:p>
          <a:p>
            <a:pPr algn="ctr"/>
            <a:r>
              <a:rPr lang="et-EE" dirty="0" err="1" smtClean="0">
                <a:latin typeface="Imprint MT Shadow" pitchFamily="82" charset="0"/>
              </a:rPr>
              <a:t>www.ims.ut.ee</a:t>
            </a:r>
            <a:endParaRPr lang="et-EE" dirty="0" smtClean="0">
              <a:latin typeface="Imprint MT Shadow" pitchFamily="82" charset="0"/>
            </a:endParaRPr>
          </a:p>
          <a:p>
            <a:endParaRPr lang="en-US" dirty="0"/>
          </a:p>
        </p:txBody>
      </p:sp>
      <p:pic>
        <p:nvPicPr>
          <p:cNvPr id="170" name="Picture 169" descr="TY_logo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883" y="401490"/>
            <a:ext cx="3205328" cy="3205328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3995659" y="1187308"/>
            <a:ext cx="12644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Imprint MT Shadow" pitchFamily="82" charset="0"/>
              </a:rPr>
              <a:t>TÜ Tehnoloogiainstituut</a:t>
            </a:r>
            <a:endParaRPr lang="en-US" dirty="0">
              <a:latin typeface="Imprint MT Shadow" pitchFamily="82" charset="0"/>
            </a:endParaRPr>
          </a:p>
        </p:txBody>
      </p:sp>
      <p:pic>
        <p:nvPicPr>
          <p:cNvPr id="173" name="Picture 172" descr="mankn_210807_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98365" y="31119830"/>
            <a:ext cx="1357322" cy="2535104"/>
          </a:xfrm>
          <a:prstGeom prst="rect">
            <a:avLst/>
          </a:prstGeom>
        </p:spPr>
      </p:pic>
      <p:pic>
        <p:nvPicPr>
          <p:cNvPr id="174" name="Picture 7" descr="DAP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640977" y="11045752"/>
            <a:ext cx="2928958" cy="1720075"/>
          </a:xfrm>
          <a:prstGeom prst="rect">
            <a:avLst/>
          </a:prstGeom>
          <a:noFill/>
        </p:spPr>
      </p:pic>
      <p:grpSp>
        <p:nvGrpSpPr>
          <p:cNvPr id="182" name="Group 181"/>
          <p:cNvGrpSpPr/>
          <p:nvPr/>
        </p:nvGrpSpPr>
        <p:grpSpPr>
          <a:xfrm>
            <a:off x="19854895" y="25547666"/>
            <a:ext cx="2500329" cy="1857389"/>
            <a:chOff x="3424155" y="10513235"/>
            <a:chExt cx="4236231" cy="2961410"/>
          </a:xfrm>
        </p:grpSpPr>
        <p:pic>
          <p:nvPicPr>
            <p:cNvPr id="175" name="Picture 5" descr="078-2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81609" y="11974447"/>
              <a:ext cx="1878777" cy="1500198"/>
            </a:xfrm>
            <a:prstGeom prst="rect">
              <a:avLst/>
            </a:prstGeom>
            <a:noFill/>
          </p:spPr>
        </p:pic>
        <p:pic>
          <p:nvPicPr>
            <p:cNvPr id="176" name="Picture 4" descr="ExpSetup_0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24155" y="10513235"/>
              <a:ext cx="2371716" cy="2939150"/>
            </a:xfrm>
            <a:prstGeom prst="rect">
              <a:avLst/>
            </a:prstGeom>
            <a:noFill/>
          </p:spPr>
        </p:pic>
        <p:pic>
          <p:nvPicPr>
            <p:cNvPr id="177" name="v010_xvid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3"/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81609" y="10527826"/>
              <a:ext cx="1857388" cy="1446620"/>
            </a:xfrm>
            <a:prstGeom prst="rect">
              <a:avLst/>
            </a:prstGeom>
            <a:noFill/>
          </p:spPr>
        </p:pic>
      </p:grpSp>
      <p:pic>
        <p:nvPicPr>
          <p:cNvPr id="17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426003" y="11045752"/>
            <a:ext cx="3500462" cy="1690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426135" y="19475436"/>
          <a:ext cx="7893050" cy="1173162"/>
        </p:xfrm>
        <a:graphic>
          <a:graphicData uri="http://schemas.openxmlformats.org/presentationml/2006/ole">
            <p:oleObj spid="_x0000_s1027" name="Equation" r:id="rId13" imgW="7226280" imgH="1066680" progId="Equation.DSMT4">
              <p:embed/>
            </p:oleObj>
          </a:graphicData>
        </a:graphic>
      </p:graphicFrame>
      <p:pic>
        <p:nvPicPr>
          <p:cNvPr id="180" name="Picture 179" descr="IMG_4221.jpg"/>
          <p:cNvPicPr>
            <a:picLocks noChangeAspect="1"/>
          </p:cNvPicPr>
          <p:nvPr/>
        </p:nvPicPr>
        <p:blipFill>
          <a:blip r:embed="rId14" cstate="print">
            <a:lum bright="-10000"/>
          </a:blip>
          <a:stretch>
            <a:fillRect/>
          </a:stretch>
        </p:blipFill>
        <p:spPr>
          <a:xfrm>
            <a:off x="22355225" y="31762772"/>
            <a:ext cx="1539522" cy="122607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212481" y="23761716"/>
            <a:ext cx="32639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" name="TextBox 182"/>
          <p:cNvSpPr txBox="1"/>
          <p:nvPr/>
        </p:nvSpPr>
        <p:spPr>
          <a:xfrm>
            <a:off x="3638469" y="9188364"/>
            <a:ext cx="24003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b="1" dirty="0" smtClean="0"/>
              <a:t>Põhitegevus</a:t>
            </a:r>
          </a:p>
          <a:p>
            <a:r>
              <a:rPr lang="et-EE" sz="4000" dirty="0" err="1" smtClean="0"/>
              <a:t>E</a:t>
            </a:r>
            <a:r>
              <a:rPr lang="et-EE" sz="4000" i="1" dirty="0" err="1" smtClean="0"/>
              <a:t>lektroaktiivsete</a:t>
            </a:r>
            <a:r>
              <a:rPr lang="et-EE" sz="4000" i="1" dirty="0" smtClean="0"/>
              <a:t> polümeeride (EAP) uurimine ning selle rakendused robootikas, biomeditsiinis ja kosmoseuuringutes</a:t>
            </a:r>
            <a:endParaRPr lang="en-US" sz="4000" i="1" dirty="0"/>
          </a:p>
        </p:txBody>
      </p:sp>
      <p:sp>
        <p:nvSpPr>
          <p:cNvPr id="185" name="Vertical Scroll 184"/>
          <p:cNvSpPr/>
          <p:nvPr/>
        </p:nvSpPr>
        <p:spPr>
          <a:xfrm>
            <a:off x="3495593" y="10831438"/>
            <a:ext cx="11572956" cy="2445544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t-EE" sz="4400" b="1" dirty="0" smtClean="0">
                <a:solidFill>
                  <a:schemeClr val="tx1"/>
                </a:solidFill>
              </a:rPr>
              <a:t>Mis on EAP?</a:t>
            </a:r>
          </a:p>
          <a:p>
            <a:r>
              <a:rPr lang="et-EE" sz="4000" dirty="0" smtClean="0">
                <a:solidFill>
                  <a:schemeClr val="tx1"/>
                </a:solidFill>
              </a:rPr>
              <a:t>EAP  on </a:t>
            </a:r>
            <a:r>
              <a:rPr lang="et-EE" sz="4000" dirty="0" err="1" smtClean="0">
                <a:solidFill>
                  <a:schemeClr val="tx1"/>
                </a:solidFill>
              </a:rPr>
              <a:t>polümeerne</a:t>
            </a:r>
            <a:r>
              <a:rPr lang="et-EE" sz="4000" dirty="0" smtClean="0">
                <a:solidFill>
                  <a:schemeClr val="tx1"/>
                </a:solidFill>
              </a:rPr>
              <a:t> </a:t>
            </a:r>
            <a:r>
              <a:rPr lang="et-EE" sz="4000" dirty="0" err="1" smtClean="0">
                <a:solidFill>
                  <a:schemeClr val="tx1"/>
                </a:solidFill>
              </a:rPr>
              <a:t>materjal,mis</a:t>
            </a:r>
            <a:r>
              <a:rPr lang="et-EE" sz="4000" dirty="0" smtClean="0">
                <a:solidFill>
                  <a:schemeClr val="tx1"/>
                </a:solidFill>
              </a:rPr>
              <a:t> paindub või paisub/tõmbub kokku elektrovoolu/pinge toimel.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7568879" y="12688826"/>
            <a:ext cx="3136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Materjali ehitus</a:t>
            </a:r>
            <a:endParaRPr lang="en-US" sz="36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2783853" y="12760264"/>
            <a:ext cx="271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/>
              <a:t>Valmistamine</a:t>
            </a:r>
            <a:endParaRPr lang="en-US" sz="3600" dirty="0"/>
          </a:p>
        </p:txBody>
      </p:sp>
      <p:sp>
        <p:nvSpPr>
          <p:cNvPr id="188" name="TextBox 187"/>
          <p:cNvSpPr txBox="1"/>
          <p:nvPr/>
        </p:nvSpPr>
        <p:spPr>
          <a:xfrm>
            <a:off x="10282203" y="14189024"/>
            <a:ext cx="128253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Multidistsiplinaarne uurimine</a:t>
            </a:r>
            <a:endParaRPr lang="en-US" dirty="0"/>
          </a:p>
        </p:txBody>
      </p:sp>
      <p:pic>
        <p:nvPicPr>
          <p:cNvPr id="189" name="Picture 2" descr="http://i17.ebayimg.com/05/i/001/06/fc/b67e_1_b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141175" y="33977350"/>
            <a:ext cx="2083608" cy="2500330"/>
          </a:xfrm>
          <a:prstGeom prst="rect">
            <a:avLst/>
          </a:prstGeom>
          <a:noFill/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17"/>
          <a:srcRect l="24844" t="56357" r="22981" b="7085"/>
          <a:stretch>
            <a:fillRect/>
          </a:stretch>
        </p:blipFill>
        <p:spPr bwMode="auto">
          <a:xfrm>
            <a:off x="20640713" y="16117850"/>
            <a:ext cx="15922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grpSp>
        <p:nvGrpSpPr>
          <p:cNvPr id="200" name="Group 199"/>
          <p:cNvGrpSpPr/>
          <p:nvPr/>
        </p:nvGrpSpPr>
        <p:grpSpPr>
          <a:xfrm>
            <a:off x="23783985" y="14260462"/>
            <a:ext cx="2093828" cy="1501893"/>
            <a:chOff x="1116013" y="1981200"/>
            <a:chExt cx="6961187" cy="4208463"/>
          </a:xfrm>
        </p:grpSpPr>
        <p:pic>
          <p:nvPicPr>
            <p:cNvPr id="191" name="Picture 3" descr="S2-0528x060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>
            <a:xfrm>
              <a:off x="1116013" y="1989138"/>
              <a:ext cx="3621087" cy="4114800"/>
            </a:xfrm>
            <a:prstGeom prst="rect">
              <a:avLst/>
            </a:prstGeom>
            <a:noFill/>
            <a:ln/>
          </p:spPr>
        </p:pic>
        <p:grpSp>
          <p:nvGrpSpPr>
            <p:cNvPr id="192" name="Group 4"/>
            <p:cNvGrpSpPr>
              <a:grpSpLocks/>
            </p:cNvGrpSpPr>
            <p:nvPr/>
          </p:nvGrpSpPr>
          <p:grpSpPr bwMode="auto">
            <a:xfrm>
              <a:off x="2819400" y="1981200"/>
              <a:ext cx="5257800" cy="4208463"/>
              <a:chOff x="1776" y="1248"/>
              <a:chExt cx="3312" cy="2651"/>
            </a:xfrm>
          </p:grpSpPr>
          <p:sp>
            <p:nvSpPr>
              <p:cNvPr id="193" name="Oval 5"/>
              <p:cNvSpPr>
                <a:spLocks noChangeArrowheads="1"/>
              </p:cNvSpPr>
              <p:nvPr/>
            </p:nvSpPr>
            <p:spPr bwMode="auto">
              <a:xfrm rot="-1133060">
                <a:off x="3713" y="1541"/>
                <a:ext cx="768" cy="13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6"/>
              <p:cNvSpPr>
                <a:spLocks noChangeArrowheads="1"/>
              </p:cNvSpPr>
              <p:nvPr/>
            </p:nvSpPr>
            <p:spPr bwMode="auto">
              <a:xfrm rot="-1133060">
                <a:off x="3896" y="1486"/>
                <a:ext cx="720" cy="1344"/>
              </a:xfrm>
              <a:prstGeom prst="ellipse">
                <a:avLst/>
              </a:prstGeom>
              <a:solidFill>
                <a:srgbClr val="4D4D4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7"/>
              <p:cNvSpPr>
                <a:spLocks noChangeArrowheads="1"/>
              </p:cNvSpPr>
              <p:nvPr/>
            </p:nvSpPr>
            <p:spPr bwMode="auto">
              <a:xfrm rot="-1133060">
                <a:off x="3900" y="1557"/>
                <a:ext cx="576" cy="1248"/>
              </a:xfrm>
              <a:prstGeom prst="ellipse">
                <a:avLst/>
              </a:prstGeom>
              <a:solidFill>
                <a:srgbClr val="76C6F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AutoShape 8"/>
              <p:cNvSpPr>
                <a:spLocks noChangeArrowheads="1"/>
              </p:cNvSpPr>
              <p:nvPr/>
            </p:nvSpPr>
            <p:spPr bwMode="auto">
              <a:xfrm rot="-1133060">
                <a:off x="4441" y="2795"/>
                <a:ext cx="240" cy="110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9"/>
              <p:cNvSpPr>
                <a:spLocks noChangeShapeType="1"/>
              </p:cNvSpPr>
              <p:nvPr/>
            </p:nvSpPr>
            <p:spPr bwMode="auto">
              <a:xfrm flipV="1">
                <a:off x="1776" y="1584"/>
                <a:ext cx="2112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0"/>
              <p:cNvSpPr>
                <a:spLocks noChangeShapeType="1"/>
              </p:cNvSpPr>
              <p:nvPr/>
            </p:nvSpPr>
            <p:spPr bwMode="auto">
              <a:xfrm flipV="1">
                <a:off x="1776" y="2832"/>
                <a:ext cx="25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Text Box 11"/>
              <p:cNvSpPr txBox="1">
                <a:spLocks noChangeArrowheads="1"/>
              </p:cNvSpPr>
              <p:nvPr/>
            </p:nvSpPr>
            <p:spPr bwMode="auto">
              <a:xfrm>
                <a:off x="4128" y="1248"/>
                <a:ext cx="9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t-EE" sz="2000">
                  <a:latin typeface="Comic Sans MS" pitchFamily="66" charset="0"/>
                </a:endParaRPr>
              </a:p>
            </p:txBody>
          </p:sp>
        </p:grpSp>
      </p:grpSp>
      <p:pic>
        <p:nvPicPr>
          <p:cNvPr id="201" name="kala5c_xvid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9"/>
          <a:srcRect/>
          <a:stretch>
            <a:fillRect/>
          </a:stretch>
        </p:blipFill>
        <p:spPr>
          <a:xfrm>
            <a:off x="8996319" y="24761848"/>
            <a:ext cx="2281226" cy="1710920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4424287" y="23190212"/>
            <a:ext cx="2286016" cy="1154229"/>
            <a:chOff x="250825" y="2060575"/>
            <a:chExt cx="8640763" cy="3995738"/>
          </a:xfrm>
        </p:grpSpPr>
        <p:pic>
          <p:nvPicPr>
            <p:cNvPr id="202" name="Picture 5" descr="3d_model_magnifyied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3563938" y="2060575"/>
              <a:ext cx="5327650" cy="3995738"/>
            </a:xfrm>
            <a:prstGeom prst="rect">
              <a:avLst/>
            </a:prstGeom>
            <a:noFill/>
          </p:spPr>
        </p:pic>
        <p:pic>
          <p:nvPicPr>
            <p:cNvPr id="203" name="Picture 6" descr="mesh_magnified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250825" y="2060575"/>
              <a:ext cx="5327650" cy="3995738"/>
            </a:xfrm>
            <a:prstGeom prst="rect">
              <a:avLst/>
            </a:prstGeom>
            <a:noFill/>
          </p:spPr>
        </p:pic>
      </p:grpSp>
      <p:sp>
        <p:nvSpPr>
          <p:cNvPr id="205" name="Vertical Scroll 204"/>
          <p:cNvSpPr/>
          <p:nvPr/>
        </p:nvSpPr>
        <p:spPr>
          <a:xfrm>
            <a:off x="2995527" y="29833946"/>
            <a:ext cx="13930410" cy="4143404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dirty="0" smtClean="0">
                <a:solidFill>
                  <a:schemeClr val="tx1"/>
                </a:solidFill>
              </a:rPr>
              <a:t>Võimalikud rakendused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err="1" smtClean="0">
                <a:solidFill>
                  <a:schemeClr val="tx1"/>
                </a:solidFill>
              </a:rPr>
              <a:t>Biomimeetilised</a:t>
            </a:r>
            <a:r>
              <a:rPr lang="et-EE" sz="4000" dirty="0" smtClean="0">
                <a:solidFill>
                  <a:schemeClr val="tx1"/>
                </a:solidFill>
              </a:rPr>
              <a:t> seadmed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Mikrovedelike juhtimine biomeditsiinilistes eksperimentides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Proteesid jt</a:t>
            </a:r>
          </a:p>
          <a:p>
            <a:pPr>
              <a:buFont typeface="Arial" pitchFamily="34" charset="0"/>
              <a:buChar char="•"/>
            </a:pPr>
            <a:r>
              <a:rPr lang="et-EE" sz="4000" dirty="0" smtClean="0">
                <a:solidFill>
                  <a:schemeClr val="tx1"/>
                </a:solidFill>
              </a:rPr>
              <a:t>Mikrorobotid</a:t>
            </a: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6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1068021" y="31977086"/>
            <a:ext cx="1673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5" descr="HybridAssistiveLimbs5a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3139723" y="31977086"/>
            <a:ext cx="20018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139063" y="31905648"/>
            <a:ext cx="2517778" cy="16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" name="Vertical Scroll 210"/>
          <p:cNvSpPr/>
          <p:nvPr/>
        </p:nvSpPr>
        <p:spPr>
          <a:xfrm>
            <a:off x="2352585" y="34620292"/>
            <a:ext cx="11930146" cy="4786346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dirty="0" smtClean="0">
                <a:solidFill>
                  <a:schemeClr val="tx1"/>
                </a:solidFill>
              </a:rPr>
              <a:t>Meeskond</a:t>
            </a: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b="1" dirty="0" smtClean="0">
                <a:solidFill>
                  <a:schemeClr val="tx1"/>
                </a:solidFill>
              </a:rPr>
              <a:t>12 doktoranti</a:t>
            </a:r>
          </a:p>
          <a:p>
            <a:pPr>
              <a:buFont typeface="Arial" pitchFamily="34" charset="0"/>
              <a:buChar char="•"/>
            </a:pPr>
            <a:r>
              <a:rPr lang="et-EE" sz="4000" b="1" dirty="0">
                <a:solidFill>
                  <a:schemeClr val="tx1"/>
                </a:solidFill>
              </a:rPr>
              <a:t> </a:t>
            </a:r>
            <a:r>
              <a:rPr lang="et-EE" sz="4000" dirty="0">
                <a:solidFill>
                  <a:schemeClr val="tx1"/>
                </a:solidFill>
              </a:rPr>
              <a:t> </a:t>
            </a:r>
            <a:r>
              <a:rPr lang="et-EE" sz="4000" dirty="0" smtClean="0">
                <a:solidFill>
                  <a:schemeClr val="tx1"/>
                </a:solidFill>
              </a:rPr>
              <a:t>a 10 magistrandi ja </a:t>
            </a:r>
            <a:r>
              <a:rPr lang="et-EE" sz="4000" dirty="0" err="1" smtClean="0">
                <a:solidFill>
                  <a:schemeClr val="tx1"/>
                </a:solidFill>
              </a:rPr>
              <a:t>bakatudengit</a:t>
            </a: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4000" b="1" dirty="0">
                <a:solidFill>
                  <a:schemeClr val="tx1"/>
                </a:solidFill>
              </a:rPr>
              <a:t> </a:t>
            </a:r>
            <a:r>
              <a:rPr lang="et-EE" sz="4000" dirty="0" smtClean="0">
                <a:solidFill>
                  <a:schemeClr val="tx1"/>
                </a:solidFill>
              </a:rPr>
              <a:t>5 teadlast, 2 õppejõudu</a:t>
            </a:r>
            <a:endParaRPr lang="et-EE" sz="4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t-EE" sz="4000" dirty="0">
              <a:solidFill>
                <a:schemeClr val="tx1"/>
              </a:solidFill>
            </a:endParaRPr>
          </a:p>
          <a:p>
            <a:pPr algn="ctr"/>
            <a:endParaRPr lang="et-EE" sz="4400" dirty="0" smtClean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www.ims.ut.ee/mediawiki/upload/thumb/6/6d/DSCN2681.JPG/800px-DSCN2681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068021" y="37549250"/>
            <a:ext cx="2000264" cy="1500198"/>
          </a:xfrm>
          <a:prstGeom prst="rect">
            <a:avLst/>
          </a:prstGeom>
          <a:noFill/>
        </p:spPr>
      </p:pic>
      <p:pic>
        <p:nvPicPr>
          <p:cNvPr id="1032" name="Picture 8" descr="http://www.ims.ut.ee/mediawiki/upload/3/3d/Matagant.jpg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066965" y="37620688"/>
            <a:ext cx="1438682" cy="1490433"/>
          </a:xfrm>
          <a:prstGeom prst="rect">
            <a:avLst/>
          </a:prstGeom>
          <a:noFill/>
        </p:spPr>
      </p:pic>
      <p:pic>
        <p:nvPicPr>
          <p:cNvPr id="1034" name="Picture 10" descr="http://www.ims.ut.ee/mediawiki/upload/0/01/Ajz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495725" y="37602829"/>
            <a:ext cx="2000264" cy="1500198"/>
          </a:xfrm>
          <a:prstGeom prst="rect">
            <a:avLst/>
          </a:prstGeom>
          <a:noFill/>
        </p:spPr>
      </p:pic>
      <p:pic>
        <p:nvPicPr>
          <p:cNvPr id="1036" name="Picture 12" descr="http://www.ims.ut.ee/mediawiki/upload/6/61/TT_thumb1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495989" y="37568300"/>
            <a:ext cx="1428760" cy="1524011"/>
          </a:xfrm>
          <a:prstGeom prst="rect">
            <a:avLst/>
          </a:prstGeom>
          <a:noFill/>
        </p:spPr>
      </p:pic>
      <p:pic>
        <p:nvPicPr>
          <p:cNvPr id="1038" name="Picture 14" descr="http://www.ims.ut.ee/mediawiki/upload/7/70/Edox-KRUUSAMAE.pn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924749" y="37584969"/>
            <a:ext cx="2000264" cy="1500198"/>
          </a:xfrm>
          <a:prstGeom prst="rect">
            <a:avLst/>
          </a:prstGeom>
          <a:noFill/>
        </p:spPr>
      </p:pic>
      <p:pic>
        <p:nvPicPr>
          <p:cNvPr id="1042" name="Picture 18" descr="http://www.ims.ut.ee/mediawiki/upload/4/46/HeikiKasemagi-0180x0240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925013" y="37549250"/>
            <a:ext cx="1143008" cy="1524010"/>
          </a:xfrm>
          <a:prstGeom prst="rect">
            <a:avLst/>
          </a:prstGeom>
          <a:noFill/>
        </p:spPr>
      </p:pic>
      <p:sp>
        <p:nvSpPr>
          <p:cNvPr id="220" name="Vertical Scroll 219"/>
          <p:cNvSpPr/>
          <p:nvPr/>
        </p:nvSpPr>
        <p:spPr>
          <a:xfrm>
            <a:off x="13211161" y="37049184"/>
            <a:ext cx="14787666" cy="5429288"/>
          </a:xfrm>
          <a:prstGeom prst="verticalScroll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400" b="1" dirty="0" smtClean="0">
                <a:solidFill>
                  <a:srgbClr val="FF0000"/>
                </a:solidFill>
              </a:rPr>
              <a:t>Reklaaminurk</a:t>
            </a:r>
          </a:p>
          <a:p>
            <a:pPr algn="ctr"/>
            <a:endParaRPr lang="et-EE" sz="4400" dirty="0" smtClean="0">
              <a:solidFill>
                <a:srgbClr val="FF0000"/>
              </a:solidFill>
            </a:endParaRPr>
          </a:p>
          <a:p>
            <a:r>
              <a:rPr lang="et-EE" sz="4000" dirty="0" smtClean="0">
                <a:solidFill>
                  <a:schemeClr val="tx1"/>
                </a:solidFill>
              </a:rPr>
              <a:t>Tundub huvitav? Tule meeskonda!</a:t>
            </a:r>
          </a:p>
          <a:p>
            <a:r>
              <a:rPr lang="et-EE" sz="4000" dirty="0" smtClean="0">
                <a:solidFill>
                  <a:schemeClr val="tx1"/>
                </a:solidFill>
              </a:rPr>
              <a:t>Viimase 5 aasta jooksul on meil edukalt kaitstud 7 </a:t>
            </a:r>
            <a:r>
              <a:rPr lang="et-EE" sz="4000" dirty="0" err="1" smtClean="0">
                <a:solidFill>
                  <a:schemeClr val="tx1"/>
                </a:solidFill>
              </a:rPr>
              <a:t>PhD</a:t>
            </a:r>
            <a:r>
              <a:rPr lang="et-EE" sz="4000" dirty="0" smtClean="0">
                <a:solidFill>
                  <a:schemeClr val="tx1"/>
                </a:solidFill>
              </a:rPr>
              <a:t> kraadi!</a:t>
            </a:r>
          </a:p>
          <a:p>
            <a:r>
              <a:rPr lang="et-EE" sz="4000" dirty="0" smtClean="0">
                <a:solidFill>
                  <a:schemeClr val="tx1"/>
                </a:solidFill>
              </a:rPr>
              <a:t>Kontakt </a:t>
            </a:r>
            <a:r>
              <a:rPr lang="et-EE" sz="4000" dirty="0" err="1" smtClean="0">
                <a:solidFill>
                  <a:schemeClr val="tx1"/>
                </a:solidFill>
                <a:hlinkClick r:id="rId33"/>
              </a:rPr>
              <a:t>alvo@ut.ee</a:t>
            </a:r>
            <a:r>
              <a:rPr lang="et-EE" sz="4000" dirty="0" smtClean="0">
                <a:solidFill>
                  <a:schemeClr val="tx1"/>
                </a:solidFill>
              </a:rPr>
              <a:t> (</a:t>
            </a:r>
            <a:r>
              <a:rPr lang="et-EE" sz="4000" dirty="0" err="1" smtClean="0">
                <a:solidFill>
                  <a:schemeClr val="tx1"/>
                </a:solidFill>
              </a:rPr>
              <a:t>Alvo</a:t>
            </a:r>
            <a:r>
              <a:rPr lang="et-EE" sz="4000" dirty="0" smtClean="0">
                <a:solidFill>
                  <a:schemeClr val="tx1"/>
                </a:solidFill>
              </a:rPr>
              <a:t> </a:t>
            </a:r>
            <a:r>
              <a:rPr lang="et-EE" sz="4000" dirty="0" err="1" smtClean="0">
                <a:solidFill>
                  <a:schemeClr val="tx1"/>
                </a:solidFill>
              </a:rPr>
              <a:t>Aabloo</a:t>
            </a:r>
            <a:r>
              <a:rPr lang="et-EE" sz="4000" dirty="0" smtClean="0">
                <a:solidFill>
                  <a:schemeClr val="tx1"/>
                </a:solidFill>
              </a:rPr>
              <a:t>)</a:t>
            </a:r>
          </a:p>
          <a:p>
            <a:endParaRPr lang="et-EE" sz="4000" dirty="0" smtClean="0">
              <a:solidFill>
                <a:schemeClr val="tx1"/>
              </a:solidFill>
            </a:endParaRPr>
          </a:p>
          <a:p>
            <a:r>
              <a:rPr lang="et-EE" sz="4000" dirty="0" smtClean="0">
                <a:solidFill>
                  <a:schemeClr val="tx1"/>
                </a:solidFill>
              </a:rPr>
              <a:t>Ei taha Tartu kolida? Aga palun </a:t>
            </a:r>
            <a:r>
              <a:rPr lang="et-EE" sz="4000" dirty="0" smtClean="0">
                <a:solidFill>
                  <a:schemeClr val="tx1"/>
                </a:solidFill>
                <a:sym typeface="Wingdings" pitchFamily="2" charset="2"/>
              </a:rPr>
              <a:t>, vt. TTÜ </a:t>
            </a:r>
            <a:r>
              <a:rPr lang="et-EE" sz="4000" dirty="0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t-EE" sz="4000" dirty="0" smtClean="0">
                <a:solidFill>
                  <a:schemeClr val="tx1"/>
                </a:solidFill>
                <a:sym typeface="Wingdings" pitchFamily="2" charset="2"/>
              </a:rPr>
              <a:t>iorobootika Keskusesse.</a:t>
            </a:r>
            <a:endParaRPr lang="et-EE" sz="4000" dirty="0">
              <a:solidFill>
                <a:schemeClr val="tx1"/>
              </a:solidFill>
              <a:sym typeface="Wingdings" pitchFamily="2" charset="2"/>
            </a:endParaRPr>
          </a:p>
          <a:p>
            <a:endParaRPr lang="et-EE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/>
          <p:nvPr/>
        </p:nvGrpSpPr>
        <p:grpSpPr>
          <a:xfrm>
            <a:off x="-39742851" y="-1749549"/>
            <a:ext cx="119543655" cy="63595802"/>
            <a:chOff x="-10358534" y="-3119494"/>
            <a:chExt cx="27075002" cy="14716228"/>
          </a:xfrm>
        </p:grpSpPr>
        <p:sp>
          <p:nvSpPr>
            <p:cNvPr id="109" name="Vertical Scroll 108"/>
            <p:cNvSpPr/>
            <p:nvPr/>
          </p:nvSpPr>
          <p:spPr>
            <a:xfrm>
              <a:off x="-10358534" y="-3119494"/>
              <a:ext cx="27075002" cy="14716228"/>
            </a:xfrm>
            <a:prstGeom prst="verticalScroll">
              <a:avLst/>
            </a:prstGeom>
            <a:gradFill flip="none" rotWithShape="1">
              <a:gsLst>
                <a:gs pos="0">
                  <a:srgbClr val="DDEBCF">
                    <a:alpha val="50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108" name="Up Arrow 107"/>
            <p:cNvSpPr/>
            <p:nvPr/>
          </p:nvSpPr>
          <p:spPr>
            <a:xfrm rot="14165379">
              <a:off x="7391276" y="6108246"/>
              <a:ext cx="642942" cy="1797904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Juhtimine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-23" y="-190536"/>
              <a:ext cx="8001056" cy="22860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2348" y="595282"/>
              <a:ext cx="2631475" cy="313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Kvantkeemilised arvutused</a:t>
              </a:r>
              <a:endParaRPr lang="et-EE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910" y="595282"/>
              <a:ext cx="3078115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40" name="Down Arrow 39"/>
            <p:cNvSpPr/>
            <p:nvPr/>
          </p:nvSpPr>
          <p:spPr>
            <a:xfrm rot="17564201">
              <a:off x="3621170" y="617157"/>
              <a:ext cx="304365" cy="61913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t-EE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25" y="380968"/>
              <a:ext cx="939620" cy="314384"/>
            </a:xfrm>
            <a:prstGeom prst="rect">
              <a:avLst/>
            </a:prstGeom>
            <a:noFill/>
          </p:spPr>
          <p:txBody>
            <a:bodyPr wrap="none" lIns="95782" tIns="47891" rIns="95782" bIns="47891" rtlCol="0">
              <a:spAutoFit/>
            </a:bodyPr>
            <a:lstStyle/>
            <a:p>
              <a:r>
                <a:rPr lang="et-EE" dirty="0" smtClean="0"/>
                <a:t>Jõuväljad</a:t>
              </a:r>
              <a:endParaRPr lang="et-EE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4490" y="0"/>
              <a:ext cx="4111805" cy="314384"/>
            </a:xfrm>
            <a:prstGeom prst="rect">
              <a:avLst/>
            </a:prstGeom>
            <a:noFill/>
          </p:spPr>
          <p:txBody>
            <a:bodyPr wrap="none" lIns="95782" tIns="47891" rIns="95782" bIns="47891" rtlCol="0">
              <a:spAutoFit/>
            </a:bodyPr>
            <a:lstStyle/>
            <a:p>
              <a:r>
                <a:rPr lang="et-EE" b="1" dirty="0" smtClean="0"/>
                <a:t>Arvutisimulatsioonid atomaarsel tasemel</a:t>
              </a:r>
              <a:endParaRPr lang="et-EE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8881" y="956937"/>
              <a:ext cx="2454866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 smtClean="0"/>
                <a:t>Molekulaardünaamika</a:t>
              </a:r>
              <a:endParaRPr lang="et-EE" dirty="0"/>
            </a:p>
          </p:txBody>
        </p:sp>
        <p:sp>
          <p:nvSpPr>
            <p:cNvPr id="62" name="Flowchart: Punched Tape 61"/>
            <p:cNvSpPr/>
            <p:nvPr/>
          </p:nvSpPr>
          <p:spPr>
            <a:xfrm>
              <a:off x="4143381" y="666720"/>
              <a:ext cx="3143272" cy="928694"/>
            </a:xfrm>
            <a:prstGeom prst="flowChartPunchedTap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-7858204" y="-690603"/>
              <a:ext cx="7143799" cy="292895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lowchart: Punched Tape 69"/>
            <p:cNvSpPr/>
            <p:nvPr/>
          </p:nvSpPr>
          <p:spPr>
            <a:xfrm>
              <a:off x="-4214867" y="-119099"/>
              <a:ext cx="2214578" cy="804672"/>
            </a:xfrm>
            <a:prstGeom prst="flowChartPunchedTap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Ioonpolümeerid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7000948" y="238091"/>
              <a:ext cx="2286016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Juhtivad polümeerid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Explosion 1 72"/>
            <p:cNvSpPr/>
            <p:nvPr/>
          </p:nvSpPr>
          <p:spPr>
            <a:xfrm>
              <a:off x="-6500882" y="1095347"/>
              <a:ext cx="2286016" cy="914400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Süntees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Explosion 1 73"/>
            <p:cNvSpPr/>
            <p:nvPr/>
          </p:nvSpPr>
          <p:spPr>
            <a:xfrm>
              <a:off x="-4214867" y="952471"/>
              <a:ext cx="2628912" cy="928694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Analüüs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Quad Arrow 74"/>
            <p:cNvSpPr/>
            <p:nvPr/>
          </p:nvSpPr>
          <p:spPr>
            <a:xfrm>
              <a:off x="-4804680" y="666719"/>
              <a:ext cx="608076" cy="573210"/>
            </a:xfrm>
            <a:prstGeom prst="quad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6215130" y="-476289"/>
              <a:ext cx="4357717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err="1" smtClean="0"/>
                <a:t>Polümeersed</a:t>
              </a:r>
              <a:r>
                <a:rPr lang="et-EE" b="1" dirty="0" smtClean="0"/>
                <a:t> </a:t>
              </a:r>
              <a:r>
                <a:rPr lang="et-EE" b="1" dirty="0" err="1" smtClean="0"/>
                <a:t>komposiitmaterjalid</a:t>
              </a:r>
              <a:endParaRPr lang="en-US" b="1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-7715328" y="3738553"/>
              <a:ext cx="7429551" cy="2357455"/>
            </a:xfrm>
            <a:prstGeom prst="ellips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-6572320" y="4524371"/>
              <a:ext cx="3129045" cy="4762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6535816" y="4524371"/>
              <a:ext cx="2695722" cy="313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Lõplike Elementide Meetod</a:t>
              </a:r>
              <a:endParaRPr lang="et-EE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4214866" y="5167314"/>
              <a:ext cx="2500306" cy="51594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4141099" y="5167314"/>
              <a:ext cx="2062171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Füüsikalised mudelid</a:t>
              </a:r>
              <a:endParaRPr lang="et-EE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-6143692" y="5167314"/>
              <a:ext cx="1714511" cy="4762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-6123690" y="5167314"/>
              <a:ext cx="1466625" cy="313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Makromudelid</a:t>
              </a:r>
              <a:endParaRPr lang="et-EE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-5429312" y="3881429"/>
              <a:ext cx="2428892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Arvutisimulatsioonid</a:t>
              </a:r>
              <a:endParaRPr lang="en-US" b="1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6715124" y="4024306"/>
              <a:ext cx="7572427" cy="2500330"/>
            </a:xfrm>
            <a:prstGeom prst="ellipse">
              <a:avLst/>
            </a:prstGeom>
            <a:gradFill flip="none" rotWithShape="1">
              <a:gsLst>
                <a:gs pos="0">
                  <a:srgbClr val="FF9933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29834" y="5453066"/>
              <a:ext cx="3286148" cy="5000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72710" y="5524504"/>
              <a:ext cx="2859243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err="1" smtClean="0"/>
                <a:t>Elektromehaanilised</a:t>
              </a:r>
              <a:r>
                <a:rPr lang="et-EE" dirty="0" smtClean="0"/>
                <a:t> mudelid</a:t>
              </a:r>
              <a:endParaRPr lang="et-EE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86736" y="5524504"/>
              <a:ext cx="1285884" cy="4286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34361" y="5524504"/>
              <a:ext cx="1015038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Tagasiside</a:t>
              </a:r>
              <a:endParaRPr lang="et-EE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44016" y="4238620"/>
              <a:ext cx="2428892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smtClean="0"/>
                <a:t>Kontroll ja juhtimine</a:t>
              </a:r>
              <a:endParaRPr lang="en-US" b="1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8001008" y="4738686"/>
              <a:ext cx="2500306" cy="51594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143884" y="4810124"/>
              <a:ext cx="2062171" cy="313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Füüsikalised mudelid</a:t>
              </a:r>
              <a:endParaRPr lang="et-EE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-357213" y="6691291"/>
              <a:ext cx="7179494" cy="2357455"/>
            </a:xfrm>
            <a:prstGeom prst="ellipse">
              <a:avLst/>
            </a:prstGeom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07176" y="7405671"/>
              <a:ext cx="2500330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err="1" smtClean="0">
                  <a:solidFill>
                    <a:schemeClr val="tx1"/>
                  </a:solidFill>
                </a:rPr>
                <a:t>Juhtlelektroonika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107242" y="8191490"/>
              <a:ext cx="2500330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Programm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3679009" y="7548547"/>
              <a:ext cx="2500330" cy="5715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err="1" smtClean="0">
                  <a:solidFill>
                    <a:schemeClr val="tx1"/>
                  </a:solidFill>
                </a:rPr>
                <a:t>Aktuaator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500307" y="6834167"/>
              <a:ext cx="1785950" cy="3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b="1" dirty="0" err="1" smtClean="0"/>
                <a:t>Prototüüpimine</a:t>
              </a:r>
              <a:endParaRPr lang="en-US" b="1" dirty="0"/>
            </a:p>
          </p:txBody>
        </p:sp>
        <p:sp>
          <p:nvSpPr>
            <p:cNvPr id="102" name="Curved Up Ribbon 101"/>
            <p:cNvSpPr/>
            <p:nvPr/>
          </p:nvSpPr>
          <p:spPr>
            <a:xfrm>
              <a:off x="71414" y="9953659"/>
              <a:ext cx="6286544" cy="1166786"/>
            </a:xfrm>
            <a:prstGeom prst="ellipseRibbon2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Rakendus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Left-Right-Up Arrow 105"/>
            <p:cNvSpPr/>
            <p:nvPr/>
          </p:nvSpPr>
          <p:spPr>
            <a:xfrm>
              <a:off x="285729" y="2309793"/>
              <a:ext cx="6429419" cy="3500461"/>
            </a:xfrm>
            <a:prstGeom prst="leftRight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Seostab </a:t>
              </a:r>
              <a:r>
                <a:rPr lang="et-EE" dirty="0" err="1" smtClean="0">
                  <a:solidFill>
                    <a:schemeClr val="tx1"/>
                  </a:solidFill>
                </a:rPr>
                <a:t>elektromehaanilised</a:t>
              </a:r>
              <a:r>
                <a:rPr lang="et-EE" dirty="0" smtClean="0">
                  <a:solidFill>
                    <a:schemeClr val="tx1"/>
                  </a:solidFill>
                </a:rPr>
                <a:t> mudelid atomistlike mudelitega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Left-Right-Up Arrow 106"/>
            <p:cNvSpPr/>
            <p:nvPr/>
          </p:nvSpPr>
          <p:spPr>
            <a:xfrm rot="19350650">
              <a:off x="-1856425" y="1468957"/>
              <a:ext cx="3061536" cy="2198928"/>
            </a:xfrm>
            <a:prstGeom prst="leftRight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782" tIns="47891" rIns="95782" bIns="47891" rtlCol="0" anchor="ctr"/>
            <a:lstStyle/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Mudeli kontroll</a:t>
              </a:r>
            </a:p>
            <a:p>
              <a:pPr algn="ctr"/>
              <a:r>
                <a:rPr lang="et-EE" dirty="0" smtClean="0">
                  <a:solidFill>
                    <a:schemeClr val="tx1"/>
                  </a:solidFill>
                </a:rPr>
                <a:t>Omaduste seletamine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166</Words>
  <Application>Microsoft Office PowerPoint</Application>
  <PresentationFormat>Custom</PresentationFormat>
  <Paragraphs>65</Paragraphs>
  <Slides>2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MathType 6.0 Equation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Alvo Aabloo</dc:creator>
  <cp:lastModifiedBy>Alvo Aabloo</cp:lastModifiedBy>
  <cp:revision>25</cp:revision>
  <dcterms:created xsi:type="dcterms:W3CDTF">2008-12-02T22:41:32Z</dcterms:created>
  <dcterms:modified xsi:type="dcterms:W3CDTF">2008-12-03T00:58:50Z</dcterms:modified>
</cp:coreProperties>
</file>