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858000" cy="9144000"/>
  <p:defaultTextStyle>
    <a:defPPr>
      <a:defRPr lang="en-US"/>
    </a:defPPr>
    <a:lvl1pPr marL="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9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5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35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14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91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70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247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426" algn="l" defTabSz="417635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>
        <p:scale>
          <a:sx n="50" d="100"/>
          <a:sy n="50" d="100"/>
        </p:scale>
        <p:origin x="-102" y="9282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DE61A-9A64-4C0F-A750-0A16F1CB44CB}" type="datetimeFigureOut">
              <a:rPr lang="en-US" smtClean="0"/>
              <a:t>28.10.2013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56389-4F57-4EA6-8930-42A2817EA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179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356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535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714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0891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070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247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426" algn="l" defTabSz="4176356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56389-4F57-4EA6-8930-42A2817EA3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4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3"/>
            <a:ext cx="21195983" cy="1093995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28.10.2013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28.10.2013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7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000" y="1714329"/>
            <a:ext cx="19934316" cy="365259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28.10.2013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4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28.10.2013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7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5"/>
            <a:ext cx="25737979" cy="8502248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3"/>
            <a:ext cx="25737979" cy="9364361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8179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56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453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7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9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7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24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42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28.10.2013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000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1" y="9988659"/>
            <a:ext cx="13373656" cy="28251648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28.10.2013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7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000" y="9582375"/>
            <a:ext cx="13378914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000" y="13575851"/>
            <a:ext cx="13378914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8179" indent="0">
              <a:buNone/>
              <a:defRPr sz="9200" b="1"/>
            </a:lvl2pPr>
            <a:lvl3pPr marL="4176356" indent="0">
              <a:buNone/>
              <a:defRPr sz="8200" b="1"/>
            </a:lvl3pPr>
            <a:lvl4pPr marL="6264535" indent="0">
              <a:buNone/>
              <a:defRPr sz="7400" b="1"/>
            </a:lvl4pPr>
            <a:lvl5pPr marL="8352714" indent="0">
              <a:buNone/>
              <a:defRPr sz="7400" b="1"/>
            </a:lvl5pPr>
            <a:lvl6pPr marL="10440891" indent="0">
              <a:buNone/>
              <a:defRPr sz="7400" b="1"/>
            </a:lvl6pPr>
            <a:lvl7pPr marL="12529070" indent="0">
              <a:buNone/>
              <a:defRPr sz="7400" b="1"/>
            </a:lvl7pPr>
            <a:lvl8pPr marL="14617247" indent="0">
              <a:buNone/>
              <a:defRPr sz="7400" b="1"/>
            </a:lvl8pPr>
            <a:lvl9pPr marL="16705426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1"/>
            <a:ext cx="13384170" cy="24664452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28.10.2013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3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28.10.2013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9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28.10.2013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0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7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3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28.10.2013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3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6" y="29965967"/>
            <a:ext cx="18167985" cy="3537652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6" y="3825022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179" indent="0">
              <a:buNone/>
              <a:defRPr sz="12700"/>
            </a:lvl2pPr>
            <a:lvl3pPr marL="4176356" indent="0">
              <a:buNone/>
              <a:defRPr sz="10900"/>
            </a:lvl3pPr>
            <a:lvl4pPr marL="6264535" indent="0">
              <a:buNone/>
              <a:defRPr sz="9200"/>
            </a:lvl4pPr>
            <a:lvl5pPr marL="8352714" indent="0">
              <a:buNone/>
              <a:defRPr sz="9200"/>
            </a:lvl5pPr>
            <a:lvl6pPr marL="10440891" indent="0">
              <a:buNone/>
              <a:defRPr sz="9200"/>
            </a:lvl6pPr>
            <a:lvl7pPr marL="12529070" indent="0">
              <a:buNone/>
              <a:defRPr sz="9200"/>
            </a:lvl7pPr>
            <a:lvl8pPr marL="14617247" indent="0">
              <a:buNone/>
              <a:defRPr sz="9200"/>
            </a:lvl8pPr>
            <a:lvl9pPr marL="16705426" indent="0">
              <a:buNone/>
              <a:defRPr sz="9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6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179" indent="0">
              <a:buNone/>
              <a:defRPr sz="5500"/>
            </a:lvl2pPr>
            <a:lvl3pPr marL="4176356" indent="0">
              <a:buNone/>
              <a:defRPr sz="4500"/>
            </a:lvl3pPr>
            <a:lvl4pPr marL="6264535" indent="0">
              <a:buNone/>
              <a:defRPr sz="4100"/>
            </a:lvl4pPr>
            <a:lvl5pPr marL="8352714" indent="0">
              <a:buNone/>
              <a:defRPr sz="4100"/>
            </a:lvl5pPr>
            <a:lvl6pPr marL="10440891" indent="0">
              <a:buNone/>
              <a:defRPr sz="4100"/>
            </a:lvl6pPr>
            <a:lvl7pPr marL="12529070" indent="0">
              <a:buNone/>
              <a:defRPr sz="4100"/>
            </a:lvl7pPr>
            <a:lvl8pPr marL="14617247" indent="0">
              <a:buNone/>
              <a:defRPr sz="4100"/>
            </a:lvl8pPr>
            <a:lvl9pPr marL="16705426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914B5-E4A3-4226-BFF5-B61AEE2DF393}" type="datetimeFigureOut">
              <a:rPr lang="en-US" smtClean="0"/>
              <a:t>28.10.2013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7"/>
            <a:ext cx="27251978" cy="7134755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914B5-E4A3-4226-BFF5-B61AEE2DF393}" type="datetimeFigureOut">
              <a:rPr lang="en-US" smtClean="0"/>
              <a:t>28.10.2013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9" y="39677164"/>
            <a:ext cx="9588659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50" y="39677164"/>
            <a:ext cx="7065327" cy="2279157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2B8B0-1F56-4089-857F-59D526743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2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356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33" indent="-1566133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90" indent="-1305111" algn="l" defTabSz="417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45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624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92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802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»"/>
        <a:defRPr sz="92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80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59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336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515" indent="-1044089" algn="l" defTabSz="417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9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5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35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14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91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70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247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426" algn="l" defTabSz="417635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12" Type="http://schemas.openxmlformats.org/officeDocument/2006/relationships/image" Target="../media/image5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21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4731" y="13552"/>
            <a:ext cx="21458384" cy="3823934"/>
          </a:xfrm>
          <a:prstGeom prst="rect">
            <a:avLst/>
          </a:prstGeom>
        </p:spPr>
        <p:txBody>
          <a:bodyPr wrap="square" lIns="129351" tIns="64676" rIns="129351" bIns="64676">
            <a:spAutoFit/>
          </a:bodyPr>
          <a:lstStyle/>
          <a:p>
            <a:pPr algn="ctr"/>
            <a:r>
              <a:rPr lang="et-EE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MD</a:t>
            </a:r>
            <a:r>
              <a:rPr lang="en-US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imulations</a:t>
            </a:r>
            <a:r>
              <a:rPr lang="en-US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t-EE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120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recipitates</a:t>
            </a:r>
            <a:r>
              <a:rPr lang="en-US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t-EE" sz="120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endParaRPr lang="en-US" sz="12000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9" name="Group 1038"/>
          <p:cNvGrpSpPr/>
          <p:nvPr/>
        </p:nvGrpSpPr>
        <p:grpSpPr>
          <a:xfrm>
            <a:off x="9904621" y="11229023"/>
            <a:ext cx="1255617" cy="1285547"/>
            <a:chOff x="8928239" y="9781750"/>
            <a:chExt cx="1255617" cy="128554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9388450" y="10046624"/>
              <a:ext cx="0" cy="7902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395615" y="10836893"/>
              <a:ext cx="78824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9792335" y="10502024"/>
              <a:ext cx="324055" cy="56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3200" dirty="0">
                  <a:latin typeface="Times New Roman"/>
                  <a:ea typeface="Times New Roman"/>
                  <a:cs typeface="Times New Roman"/>
                </a:rPr>
                <a:t>x</a:t>
              </a: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8928239" y="9781750"/>
              <a:ext cx="324055" cy="56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3200" dirty="0">
                  <a:latin typeface="Times New Roman"/>
                  <a:ea typeface="Times New Roman"/>
                  <a:cs typeface="Times New Roman"/>
                </a:rPr>
                <a:t>z</a:t>
              </a:r>
            </a:p>
          </p:txBody>
        </p:sp>
      </p:grp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0" y="-373064"/>
            <a:ext cx="261293" cy="139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9351" tIns="64676" rIns="129351" bIns="64676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10832" y="17587838"/>
            <a:ext cx="13338265" cy="1977275"/>
          </a:xfrm>
          <a:prstGeom prst="rect">
            <a:avLst/>
          </a:prstGeom>
          <a:noFill/>
        </p:spPr>
        <p:txBody>
          <a:bodyPr wrap="square" lIns="129351" tIns="64676" rIns="129351" bIns="64676" rtlCol="0">
            <a:spAutoFit/>
          </a:bodyPr>
          <a:lstStyle/>
          <a:p>
            <a:pPr algn="just"/>
            <a:r>
              <a:rPr lang="en-US" sz="4000" dirty="0" smtClean="0"/>
              <a:t>Voids near the surface act as stress concentrators in a high external electric field. They are nucleation centers for dislocations that lead to stable protrusions on the surface. [3]</a:t>
            </a:r>
            <a:endParaRPr lang="et-EE" sz="4000" dirty="0" smtClean="0"/>
          </a:p>
        </p:txBody>
      </p:sp>
      <p:sp>
        <p:nvSpPr>
          <p:cNvPr id="25" name="Rounded Rectangle 24"/>
          <p:cNvSpPr/>
          <p:nvPr/>
        </p:nvSpPr>
        <p:spPr>
          <a:xfrm>
            <a:off x="720000" y="6480000"/>
            <a:ext cx="28800000" cy="8640000"/>
          </a:xfrm>
          <a:prstGeom prst="roundRect">
            <a:avLst>
              <a:gd name="adj" fmla="val 8288"/>
            </a:avLst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20000" y="15840000"/>
            <a:ext cx="14040000" cy="12960000"/>
          </a:xfrm>
          <a:prstGeom prst="roundRect">
            <a:avLst>
              <a:gd name="adj" fmla="val 6965"/>
            </a:avLst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20000" y="29520000"/>
            <a:ext cx="14040000" cy="8640000"/>
          </a:xfrm>
          <a:prstGeom prst="roundRect">
            <a:avLst>
              <a:gd name="adj" fmla="val 8288"/>
            </a:avLst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-86206" y="3402262"/>
            <a:ext cx="30279975" cy="29546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t-EE" sz="5400" dirty="0" smtClean="0"/>
              <a:t>Simon Vigonski</a:t>
            </a:r>
            <a:r>
              <a:rPr lang="et-EE" sz="5400" baseline="30000" dirty="0" smtClean="0"/>
              <a:t>1</a:t>
            </a:r>
            <a:r>
              <a:rPr lang="et-EE" sz="5400" dirty="0" smtClean="0"/>
              <a:t>, Vahur Zadin</a:t>
            </a:r>
            <a:r>
              <a:rPr lang="et-EE" sz="5400" baseline="30000" dirty="0" smtClean="0"/>
              <a:t>1</a:t>
            </a:r>
            <a:r>
              <a:rPr lang="et-EE" sz="5400" dirty="0" smtClean="0"/>
              <a:t>, Alvo Aabloo</a:t>
            </a:r>
            <a:r>
              <a:rPr lang="et-EE" sz="5400" baseline="30000" dirty="0" smtClean="0"/>
              <a:t>1</a:t>
            </a:r>
            <a:r>
              <a:rPr lang="et-EE" sz="5400" dirty="0" smtClean="0"/>
              <a:t>, Flyura Djurabekova</a:t>
            </a:r>
            <a:r>
              <a:rPr lang="et-EE" sz="5400" baseline="30000" dirty="0" smtClean="0"/>
              <a:t>2</a:t>
            </a:r>
          </a:p>
          <a:p>
            <a:pPr algn="ctr"/>
            <a:r>
              <a:rPr lang="et-EE" sz="4400" baseline="30000" dirty="0" smtClean="0"/>
              <a:t>1 </a:t>
            </a:r>
            <a:r>
              <a:rPr lang="et-EE" sz="4400" dirty="0" smtClean="0"/>
              <a:t>Institute of Technology, University of Tartu</a:t>
            </a:r>
          </a:p>
          <a:p>
            <a:pPr algn="ctr"/>
            <a:r>
              <a:rPr lang="et-EE" sz="4400" baseline="30000" dirty="0" smtClean="0"/>
              <a:t>2 </a:t>
            </a:r>
            <a:r>
              <a:rPr lang="et-EE" sz="4400" dirty="0" smtClean="0"/>
              <a:t>University of Helsinki</a:t>
            </a:r>
          </a:p>
          <a:p>
            <a:pPr algn="ctr"/>
            <a:r>
              <a:rPr lang="et-EE" sz="4400" dirty="0" smtClean="0"/>
              <a:t>Correspond to: simon.vigonski@ut.ee</a:t>
            </a:r>
            <a:endParaRPr lang="en-US" sz="4400" dirty="0"/>
          </a:p>
        </p:txBody>
      </p:sp>
      <p:sp>
        <p:nvSpPr>
          <p:cNvPr id="29" name="Rounded Rectangle 28"/>
          <p:cNvSpPr/>
          <p:nvPr/>
        </p:nvSpPr>
        <p:spPr>
          <a:xfrm>
            <a:off x="15480000" y="15840000"/>
            <a:ext cx="14040000" cy="17280000"/>
          </a:xfrm>
          <a:prstGeom prst="roundRect">
            <a:avLst>
              <a:gd name="adj" fmla="val 5813"/>
            </a:avLst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685736" y="41064721"/>
            <a:ext cx="13569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This research was supported by </a:t>
            </a:r>
            <a:r>
              <a:rPr lang="en-US" sz="4000" dirty="0" smtClean="0"/>
              <a:t>the</a:t>
            </a:r>
            <a:r>
              <a:rPr lang="et-EE" sz="4000" dirty="0" smtClean="0"/>
              <a:t> </a:t>
            </a:r>
            <a:r>
              <a:rPr lang="en-US" sz="4000" dirty="0" smtClean="0"/>
              <a:t>Estonian Science Foundation grant </a:t>
            </a:r>
            <a:r>
              <a:rPr lang="et-EE" sz="4000" dirty="0" smtClean="0"/>
              <a:t>PUT57, CERN+ </a:t>
            </a:r>
            <a:r>
              <a:rPr lang="en-US" sz="4000" dirty="0" smtClean="0">
                <a:solidFill>
                  <a:srgbClr val="FF0000"/>
                </a:solidFill>
              </a:rPr>
              <a:t>anything else?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20000" y="38880000"/>
            <a:ext cx="14040000" cy="3600000"/>
          </a:xfrm>
          <a:prstGeom prst="round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5464023" y="33886344"/>
            <a:ext cx="14055976" cy="1540637"/>
          </a:xfrm>
          <a:prstGeom prst="roundRect">
            <a:avLst/>
          </a:prstGeom>
          <a:noFill/>
          <a:ln w="76200">
            <a:noFill/>
          </a:ln>
        </p:spPr>
        <p:txBody>
          <a:bodyPr wrap="square" lIns="129351" tIns="64676" rIns="129351" bIns="64676" rtlCol="0">
            <a:spAutoFit/>
          </a:bodyPr>
          <a:lstStyle/>
          <a:p>
            <a:pPr algn="ctr"/>
            <a:r>
              <a:rPr lang="et-EE" dirty="0" smtClean="0"/>
              <a:t>Conclusions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5480000" y="33840000"/>
            <a:ext cx="14040000" cy="6840000"/>
          </a:xfrm>
          <a:prstGeom prst="roundRect">
            <a:avLst>
              <a:gd name="adj" fmla="val 8729"/>
            </a:avLst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291" y="415204"/>
            <a:ext cx="3257709" cy="334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38486" y="323185"/>
            <a:ext cx="4185360" cy="446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0766117" y="13268833"/>
            <a:ext cx="7941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t-EE" sz="4000" dirty="0" smtClean="0"/>
              <a:t>Box dimensions: 186x193x199 </a:t>
            </a:r>
            <a:r>
              <a:rPr lang="en-US" sz="4000" dirty="0" smtClean="0"/>
              <a:t>Å</a:t>
            </a:r>
            <a:endParaRPr lang="et-EE" sz="4000" dirty="0" smtClean="0"/>
          </a:p>
          <a:p>
            <a:pPr marL="571500" indent="-571500">
              <a:buFontTx/>
              <a:buChar char="-"/>
            </a:pPr>
            <a:r>
              <a:rPr lang="et-EE" sz="4000" dirty="0" smtClean="0"/>
              <a:t>Cu </a:t>
            </a:r>
            <a:r>
              <a:rPr lang="en-US" sz="4000" dirty="0" smtClean="0"/>
              <a:t>&lt;110&gt;  direction in </a:t>
            </a:r>
            <a:r>
              <a:rPr lang="en-US" sz="4000" i="1" dirty="0" smtClean="0"/>
              <a:t>z</a:t>
            </a:r>
            <a:endParaRPr lang="en-US" sz="4000" dirty="0" smtClean="0"/>
          </a:p>
          <a:p>
            <a:pPr marL="571500" indent="-571500">
              <a:buFontTx/>
              <a:buChar char="-"/>
            </a:pPr>
            <a:r>
              <a:rPr lang="en-US" sz="4000" dirty="0" smtClean="0"/>
              <a:t>Various </a:t>
            </a:r>
            <a:r>
              <a:rPr lang="en-US" sz="4000" i="1" dirty="0" smtClean="0"/>
              <a:t>r</a:t>
            </a:r>
            <a:r>
              <a:rPr lang="en-US" sz="4000" dirty="0" smtClean="0"/>
              <a:t> and </a:t>
            </a:r>
            <a:r>
              <a:rPr lang="en-US" sz="4000" i="1" dirty="0" smtClean="0"/>
              <a:t>h</a:t>
            </a:r>
            <a:endParaRPr lang="et-EE" sz="4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48973" y="6480000"/>
            <a:ext cx="900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9659100" y="6583687"/>
            <a:ext cx="900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0832" y="8067095"/>
            <a:ext cx="82405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Frequent vacuum break-downs in CLIC accelerating structures are presumably caused by field-enhancing</a:t>
            </a:r>
            <a:r>
              <a:rPr lang="et-EE" sz="4000" dirty="0" smtClean="0"/>
              <a:t> emitters </a:t>
            </a:r>
            <a:r>
              <a:rPr lang="en-US" sz="4000" dirty="0" smtClean="0"/>
              <a:t>appearing on the surface. The origin of these</a:t>
            </a:r>
            <a:r>
              <a:rPr lang="et-EE" sz="4000" dirty="0" smtClean="0"/>
              <a:t> emitters </a:t>
            </a:r>
            <a:r>
              <a:rPr lang="en-US" sz="4000" dirty="0" smtClean="0"/>
              <a:t>is</a:t>
            </a:r>
            <a:r>
              <a:rPr lang="et-EE" sz="4000" dirty="0"/>
              <a:t> </a:t>
            </a:r>
            <a:r>
              <a:rPr lang="et-EE" sz="4000" dirty="0" smtClean="0"/>
              <a:t>hypothesized to be caused by plastic deformations and dislocations </a:t>
            </a:r>
            <a:r>
              <a:rPr lang="en-US" sz="4000" dirty="0" smtClean="0"/>
              <a:t>[1]</a:t>
            </a:r>
            <a:r>
              <a:rPr lang="et-EE" sz="4000" dirty="0" smtClean="0"/>
              <a:t>. We investigate the effect of voids and precipitates on dislocation nucleation.</a:t>
            </a:r>
            <a:endParaRPr lang="en-US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20492910" y="6506431"/>
            <a:ext cx="900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20000" y="15840000"/>
            <a:ext cx="1403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Near-surface voids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5513514" y="15840000"/>
            <a:ext cx="1403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 precipitates in Cu</a:t>
            </a:r>
            <a:endParaRPr lang="en-US" dirty="0"/>
          </a:p>
        </p:txBody>
      </p:sp>
      <p:pic>
        <p:nvPicPr>
          <p:cNvPr id="51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15616" r="11712" b="6850"/>
          <a:stretch/>
        </p:blipFill>
        <p:spPr>
          <a:xfrm>
            <a:off x="15664766" y="17555557"/>
            <a:ext cx="4899368" cy="547962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extBox 52"/>
          <p:cNvSpPr txBox="1"/>
          <p:nvPr/>
        </p:nvSpPr>
        <p:spPr>
          <a:xfrm>
            <a:off x="16774062" y="23129423"/>
            <a:ext cx="28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32 </a:t>
            </a:r>
            <a:r>
              <a:rPr lang="en-US" sz="2400" dirty="0" err="1" smtClean="0"/>
              <a:t>ps</a:t>
            </a:r>
            <a:r>
              <a:rPr lang="en-US" sz="2400" dirty="0" smtClean="0"/>
              <a:t> at 22.8 GV/m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15881928" y="24020260"/>
            <a:ext cx="131774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Continually </a:t>
            </a:r>
            <a:r>
              <a:rPr lang="en-US" sz="4000" dirty="0" smtClean="0"/>
              <a:t>ramping </a:t>
            </a:r>
            <a:r>
              <a:rPr lang="en-US" sz="4000" dirty="0" smtClean="0"/>
              <a:t>the electric field was found </a:t>
            </a:r>
            <a:r>
              <a:rPr lang="en-US" sz="4000" dirty="0" smtClean="0"/>
              <a:t>to create </a:t>
            </a:r>
            <a:r>
              <a:rPr lang="en-US" sz="4000" dirty="0" smtClean="0"/>
              <a:t>a void below the precipitate. The conditions correspond to a long-lasting or cyclic electric field</a:t>
            </a:r>
            <a:r>
              <a:rPr lang="en-US" sz="4000" dirty="0" smtClean="0"/>
              <a:t>. FEM simulations show that the stress is highest below the Fe precipitate, explaining the possibility of formation of a void there.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9604483" y="12763302"/>
                <a:ext cx="9027088" cy="2074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40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/>
                                    </a:rPr>
                                    <m:t>𝛽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sz="400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  <m:r>
                        <a:rPr lang="en-US" sz="40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4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4000" i="1">
                              <a:latin typeface="Cambria Math"/>
                            </a:rPr>
                            <m:t>𝑗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≠</m:t>
                          </m:r>
                          <m:r>
                            <a:rPr lang="en-US" sz="4000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𝛼𝛽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4000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4000" b="0" dirty="0" smtClean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4483" y="12763302"/>
                <a:ext cx="9027088" cy="20740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Content Placeholder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25" b="93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5" t="2621" r="9219" b="2884"/>
          <a:stretch/>
        </p:blipFill>
        <p:spPr>
          <a:xfrm>
            <a:off x="24063284" y="8269973"/>
            <a:ext cx="5302001" cy="459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18835995" y="8405953"/>
            <a:ext cx="52272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Classical molecular </a:t>
            </a:r>
            <a:r>
              <a:rPr lang="en-US" sz="4000" dirty="0" err="1" smtClean="0"/>
              <a:t>dy</a:t>
            </a:r>
            <a:r>
              <a:rPr lang="et-EE" sz="4000" dirty="0" smtClean="0"/>
              <a:t>-</a:t>
            </a:r>
            <a:r>
              <a:rPr lang="en-US" sz="4000" dirty="0" err="1" smtClean="0"/>
              <a:t>namics</a:t>
            </a:r>
            <a:r>
              <a:rPr lang="en-US" sz="4000" dirty="0" smtClean="0"/>
              <a:t> with LAMMPS</a:t>
            </a:r>
            <a:r>
              <a:rPr lang="et-EE" sz="4000" dirty="0" smtClean="0"/>
              <a:t>, u</a:t>
            </a:r>
            <a:r>
              <a:rPr lang="en-US" sz="4000" dirty="0" smtClean="0"/>
              <a:t>sing the Bonny et al. many-body EAM </a:t>
            </a:r>
            <a:r>
              <a:rPr lang="en-US" sz="4000" dirty="0" err="1" smtClean="0"/>
              <a:t>poten</a:t>
            </a:r>
            <a:r>
              <a:rPr lang="et-EE" sz="4000" dirty="0" smtClean="0"/>
              <a:t>-</a:t>
            </a:r>
            <a:r>
              <a:rPr lang="en-US" sz="4000" dirty="0" err="1" smtClean="0"/>
              <a:t>tial</a:t>
            </a:r>
            <a:r>
              <a:rPr lang="en-US" sz="4000" dirty="0" smtClean="0"/>
              <a:t>. [2]</a:t>
            </a:r>
            <a:endParaRPr lang="en-US" sz="4000" dirty="0"/>
          </a:p>
        </p:txBody>
      </p:sp>
      <p:sp>
        <p:nvSpPr>
          <p:cNvPr id="63" name="TextBox 62"/>
          <p:cNvSpPr txBox="1"/>
          <p:nvPr/>
        </p:nvSpPr>
        <p:spPr>
          <a:xfrm>
            <a:off x="921823" y="39014278"/>
            <a:ext cx="136272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[1] </a:t>
            </a:r>
            <a:r>
              <a:rPr lang="en-US" sz="3600" dirty="0" err="1" smtClean="0"/>
              <a:t>Timko</a:t>
            </a:r>
            <a:r>
              <a:rPr lang="en-US" sz="3600" dirty="0" smtClean="0"/>
              <a:t>, H., </a:t>
            </a:r>
            <a:r>
              <a:rPr lang="en-US" sz="3600" dirty="0" err="1"/>
              <a:t>Modelling</a:t>
            </a:r>
            <a:r>
              <a:rPr lang="en-US" sz="3600" dirty="0"/>
              <a:t> vacuum arcs : from plasma initiation to surface interactions, Helsinki University Printing House (2011).</a:t>
            </a:r>
            <a:endParaRPr lang="en-US" sz="3600" dirty="0" smtClean="0"/>
          </a:p>
          <a:p>
            <a:r>
              <a:rPr lang="en-US" sz="3600" dirty="0" smtClean="0"/>
              <a:t>[</a:t>
            </a:r>
            <a:r>
              <a:rPr lang="en-US" sz="3600" dirty="0"/>
              <a:t>2</a:t>
            </a:r>
            <a:r>
              <a:rPr lang="en-US" sz="3600" dirty="0" smtClean="0"/>
              <a:t>] </a:t>
            </a:r>
            <a:r>
              <a:rPr lang="en-US" sz="3600" dirty="0"/>
              <a:t>Bonny, G., </a:t>
            </a:r>
            <a:r>
              <a:rPr lang="en-US" sz="3600" dirty="0" err="1"/>
              <a:t>Pasianot</a:t>
            </a:r>
            <a:r>
              <a:rPr lang="en-US" sz="3600" dirty="0"/>
              <a:t>, R. C., </a:t>
            </a:r>
            <a:r>
              <a:rPr lang="en-US" sz="3600" dirty="0" err="1"/>
              <a:t>Castin</a:t>
            </a:r>
            <a:r>
              <a:rPr lang="en-US" sz="3600" dirty="0"/>
              <a:t>, N</a:t>
            </a:r>
            <a:r>
              <a:rPr lang="en-US" sz="3600" dirty="0" smtClean="0"/>
              <a:t>.</a:t>
            </a:r>
            <a:r>
              <a:rPr lang="et-EE" sz="3600" dirty="0" smtClean="0"/>
              <a:t>,</a:t>
            </a:r>
            <a:r>
              <a:rPr lang="en-US" sz="3600" dirty="0" smtClean="0"/>
              <a:t> </a:t>
            </a:r>
            <a:r>
              <a:rPr lang="en-US" sz="3600" dirty="0" err="1"/>
              <a:t>Malerba</a:t>
            </a:r>
            <a:r>
              <a:rPr lang="en-US" sz="3600" dirty="0"/>
              <a:t>, L</a:t>
            </a:r>
            <a:r>
              <a:rPr lang="en-US" sz="3600" dirty="0" smtClean="0"/>
              <a:t>., </a:t>
            </a:r>
            <a:r>
              <a:rPr lang="en-US" sz="3600" i="1" dirty="0" smtClean="0"/>
              <a:t>Philos</a:t>
            </a:r>
            <a:r>
              <a:rPr lang="en-US" sz="3600" i="1" dirty="0"/>
              <a:t>. Mag.</a:t>
            </a:r>
            <a:r>
              <a:rPr lang="en-US" sz="3600" dirty="0"/>
              <a:t> </a:t>
            </a:r>
            <a:r>
              <a:rPr lang="en-US" sz="3600" b="1" dirty="0"/>
              <a:t>89,</a:t>
            </a:r>
            <a:r>
              <a:rPr lang="en-US" sz="3600" dirty="0"/>
              <a:t> 3531–3546 (2009</a:t>
            </a:r>
            <a:r>
              <a:rPr lang="en-US" sz="3600" dirty="0" smtClean="0"/>
              <a:t>)</a:t>
            </a:r>
            <a:r>
              <a:rPr lang="et-EE" sz="3600" dirty="0" smtClean="0"/>
              <a:t>.</a:t>
            </a:r>
            <a:endParaRPr lang="en-US" sz="3600" dirty="0" smtClean="0"/>
          </a:p>
          <a:p>
            <a:r>
              <a:rPr lang="en-US" sz="3600" dirty="0" smtClean="0"/>
              <a:t>[3] </a:t>
            </a:r>
            <a:r>
              <a:rPr lang="en-US" sz="3600" dirty="0" err="1"/>
              <a:t>Pohjonen</a:t>
            </a:r>
            <a:r>
              <a:rPr lang="en-US" sz="3600" dirty="0"/>
              <a:t>, A. S., </a:t>
            </a:r>
            <a:r>
              <a:rPr lang="en-US" sz="3600" dirty="0" err="1"/>
              <a:t>Parviainen</a:t>
            </a:r>
            <a:r>
              <a:rPr lang="en-US" sz="3600" dirty="0"/>
              <a:t>, S., </a:t>
            </a:r>
            <a:r>
              <a:rPr lang="en-US" sz="3600" dirty="0" err="1"/>
              <a:t>Muranaka</a:t>
            </a:r>
            <a:r>
              <a:rPr lang="en-US" sz="3600" dirty="0"/>
              <a:t>, T</a:t>
            </a:r>
            <a:r>
              <a:rPr lang="en-US" sz="3600" dirty="0" smtClean="0"/>
              <a:t>.</a:t>
            </a:r>
            <a:r>
              <a:rPr lang="et-EE" sz="3600" dirty="0" smtClean="0"/>
              <a:t>,</a:t>
            </a:r>
            <a:r>
              <a:rPr lang="en-US" sz="3600" dirty="0" smtClean="0"/>
              <a:t> </a:t>
            </a:r>
            <a:r>
              <a:rPr lang="en-US" sz="3600" dirty="0" err="1"/>
              <a:t>Djurabekova</a:t>
            </a:r>
            <a:r>
              <a:rPr lang="en-US" sz="3600" dirty="0"/>
              <a:t>, F</a:t>
            </a:r>
            <a:r>
              <a:rPr lang="en-US" sz="3600" dirty="0" smtClean="0"/>
              <a:t>.</a:t>
            </a:r>
            <a:r>
              <a:rPr lang="et-EE" sz="3600" dirty="0" smtClean="0"/>
              <a:t>, </a:t>
            </a:r>
            <a:r>
              <a:rPr lang="en-US" sz="3600" i="1" dirty="0"/>
              <a:t>J. Appl. </a:t>
            </a:r>
            <a:r>
              <a:rPr lang="en-US" sz="3600" i="1" dirty="0" smtClean="0"/>
              <a:t>Phys</a:t>
            </a:r>
            <a:r>
              <a:rPr lang="en-US" sz="3600" i="1" dirty="0"/>
              <a:t>.</a:t>
            </a:r>
            <a:r>
              <a:rPr lang="en-US" sz="3600" dirty="0"/>
              <a:t> </a:t>
            </a:r>
            <a:r>
              <a:rPr lang="en-US" sz="3600" b="1" dirty="0"/>
              <a:t>114,</a:t>
            </a:r>
            <a:r>
              <a:rPr lang="en-US" sz="3600" dirty="0"/>
              <a:t> 033519 (2013</a:t>
            </a:r>
            <a:r>
              <a:rPr lang="en-US" sz="3600" dirty="0" smtClean="0"/>
              <a:t>)</a:t>
            </a:r>
            <a:r>
              <a:rPr lang="et-EE" sz="3600" dirty="0" smtClean="0"/>
              <a:t>.</a:t>
            </a:r>
            <a:endParaRPr lang="en-US" sz="3600" dirty="0"/>
          </a:p>
        </p:txBody>
      </p:sp>
      <p:pic>
        <p:nvPicPr>
          <p:cNvPr id="1027" name="Picture 3" descr="C:\Users\Simon\Desktop\CLIC-Logo-Color-7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787" y="-208498"/>
            <a:ext cx="4330840" cy="433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614356" y="17243434"/>
            <a:ext cx="86034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Extensive stacking faults are observed in the presence of large Fe precipitates close to the surface. A depression tends to form on the surface, creating a Cu-Fe-vacuum interface and facilitating atom evaporation.</a:t>
            </a:r>
            <a:endParaRPr lang="en-US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0834" y="31238553"/>
            <a:ext cx="6583089" cy="658308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42443" y="31228122"/>
            <a:ext cx="63304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Inserting Fe as an irregular sphere and relaxing the system causes a knot of Cu stacking faults to form around the precipitate even without an external electric field.</a:t>
            </a:r>
            <a:endParaRPr lang="et-EE" sz="4000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748974" y="29520000"/>
            <a:ext cx="140309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 smtClean="0"/>
              <a:t>Irregular precipitates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5881928" y="35278843"/>
            <a:ext cx="133358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t-EE" sz="5400" dirty="0" smtClean="0"/>
              <a:t>Precipitates </a:t>
            </a:r>
            <a:r>
              <a:rPr lang="et-EE" sz="5400" dirty="0" smtClean="0"/>
              <a:t>adjacent to the surface facilitate </a:t>
            </a:r>
            <a:r>
              <a:rPr lang="et-EE" sz="5400" dirty="0" smtClean="0"/>
              <a:t>vaporization</a:t>
            </a:r>
            <a:endParaRPr lang="en-US" sz="54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Voids can appear below the precipitate under certain conditions.</a:t>
            </a:r>
            <a:endParaRPr lang="et-EE" sz="54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t-EE" sz="5400" dirty="0" smtClean="0"/>
              <a:t>Irregular precipitates offer more dislocation nucleation sites</a:t>
            </a:r>
            <a:endParaRPr lang="en-US" sz="5400" dirty="0"/>
          </a:p>
        </p:txBody>
      </p:sp>
      <p:sp>
        <p:nvSpPr>
          <p:cNvPr id="1035" name="TextBox 1034"/>
          <p:cNvSpPr txBox="1"/>
          <p:nvPr/>
        </p:nvSpPr>
        <p:spPr>
          <a:xfrm>
            <a:off x="16937730" y="10299453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Fixed boundary</a:t>
            </a:r>
            <a:endParaRPr lang="en-US" sz="3200" dirty="0"/>
          </a:p>
        </p:txBody>
      </p:sp>
      <p:grpSp>
        <p:nvGrpSpPr>
          <p:cNvPr id="1038" name="Group 1037"/>
          <p:cNvGrpSpPr/>
          <p:nvPr/>
        </p:nvGrpSpPr>
        <p:grpSpPr>
          <a:xfrm>
            <a:off x="10956284" y="7847543"/>
            <a:ext cx="6264696" cy="5530273"/>
            <a:chOff x="10963523" y="8011234"/>
            <a:chExt cx="5448028" cy="4824076"/>
          </a:xfrm>
        </p:grpSpPr>
        <p:sp>
          <p:nvSpPr>
            <p:cNvPr id="5" name="Rectangle 4"/>
            <p:cNvSpPr/>
            <p:nvPr/>
          </p:nvSpPr>
          <p:spPr>
            <a:xfrm>
              <a:off x="11369800" y="8586837"/>
              <a:ext cx="4778300" cy="3969853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2874067" y="9278067"/>
              <a:ext cx="1759287" cy="1789230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3750915" y="10174779"/>
              <a:ext cx="8824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13748819" y="8586837"/>
              <a:ext cx="0" cy="69123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4030106" y="9450933"/>
              <a:ext cx="324055" cy="56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3200" dirty="0">
                  <a:latin typeface="Times New Roman"/>
                  <a:ea typeface="Times New Roman"/>
                  <a:cs typeface="Times New Roman"/>
                </a:rPr>
                <a:t>r</a:t>
              </a: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3339787" y="8514830"/>
              <a:ext cx="324055" cy="565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1698"/>
                </a:spcBef>
                <a:spcAft>
                  <a:spcPts val="849"/>
                </a:spcAft>
              </a:pPr>
              <a:r>
                <a:rPr lang="en-US" sz="3200" dirty="0">
                  <a:latin typeface="Times New Roman"/>
                  <a:ea typeface="Times New Roman"/>
                  <a:cs typeface="Times New Roman"/>
                </a:rPr>
                <a:t>h</a:t>
              </a:r>
            </a:p>
          </p:txBody>
        </p:sp>
        <p:cxnSp>
          <p:nvCxnSpPr>
            <p:cNvPr id="1034" name="Straight Arrow Connector 1033"/>
            <p:cNvCxnSpPr/>
            <p:nvPr/>
          </p:nvCxnSpPr>
          <p:spPr>
            <a:xfrm flipV="1">
              <a:off x="11539587" y="8017955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12403683" y="8011234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13267779" y="8012806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V="1">
              <a:off x="14192134" y="8012804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15076442" y="8012806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16004083" y="8011235"/>
              <a:ext cx="0" cy="574031"/>
            </a:xfrm>
            <a:prstGeom prst="straightConnector1">
              <a:avLst/>
            </a:prstGeom>
            <a:ln w="76200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6" name="Rounded Rectangle 1035"/>
            <p:cNvSpPr/>
            <p:nvPr/>
          </p:nvSpPr>
          <p:spPr>
            <a:xfrm>
              <a:off x="10963523" y="12191605"/>
              <a:ext cx="5448028" cy="643705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0154211" y="7937905"/>
            <a:ext cx="122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Force</a:t>
            </a:r>
            <a:endParaRPr lang="en-US" sz="3200" dirty="0"/>
          </a:p>
        </p:txBody>
      </p:sp>
      <p:cxnSp>
        <p:nvCxnSpPr>
          <p:cNvPr id="1041" name="Straight Arrow Connector 1040"/>
          <p:cNvCxnSpPr>
            <a:stCxn id="1035" idx="2"/>
          </p:cNvCxnSpPr>
          <p:nvPr/>
        </p:nvCxnSpPr>
        <p:spPr>
          <a:xfrm flipH="1">
            <a:off x="17019600" y="11376671"/>
            <a:ext cx="854234" cy="12254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TextBox 1045"/>
          <p:cNvSpPr txBox="1"/>
          <p:nvPr/>
        </p:nvSpPr>
        <p:spPr>
          <a:xfrm>
            <a:off x="11841759" y="1135098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800" dirty="0" smtClean="0"/>
              <a:t>Cu</a:t>
            </a:r>
            <a:endParaRPr lang="en-US" sz="4800" dirty="0"/>
          </a:p>
        </p:txBody>
      </p:sp>
      <p:sp>
        <p:nvSpPr>
          <p:cNvPr id="97" name="TextBox 96"/>
          <p:cNvSpPr txBox="1"/>
          <p:nvPr/>
        </p:nvSpPr>
        <p:spPr>
          <a:xfrm>
            <a:off x="13478331" y="1032388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800" dirty="0" smtClean="0"/>
              <a:t>Fe</a:t>
            </a:r>
            <a:endParaRPr lang="en-US" sz="4800" dirty="0"/>
          </a:p>
        </p:txBody>
      </p:sp>
      <p:pic>
        <p:nvPicPr>
          <p:cNvPr id="39" name="Picture 38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2" b="12683"/>
          <a:stretch/>
        </p:blipFill>
        <p:spPr bwMode="auto">
          <a:xfrm>
            <a:off x="7449158" y="19731777"/>
            <a:ext cx="6963172" cy="40576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0" name="Picture 1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38824" r="48460" b="20993"/>
          <a:stretch/>
        </p:blipFill>
        <p:spPr bwMode="auto">
          <a:xfrm>
            <a:off x="1210832" y="22879050"/>
            <a:ext cx="7258210" cy="5427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20810733" y="27570905"/>
            <a:ext cx="6372639" cy="4876626"/>
            <a:chOff x="20520000" y="26443374"/>
            <a:chExt cx="6372639" cy="48766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50000" r="31666" b="36667"/>
            <a:stretch/>
          </p:blipFill>
          <p:spPr>
            <a:xfrm>
              <a:off x="20520000" y="29880000"/>
              <a:ext cx="2880000" cy="144000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50000" r="31666" b="36666"/>
            <a:stretch/>
          </p:blipFill>
          <p:spPr>
            <a:xfrm>
              <a:off x="21622066" y="28731547"/>
              <a:ext cx="2880000" cy="1440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50000" r="31667" b="36667"/>
            <a:stretch/>
          </p:blipFill>
          <p:spPr>
            <a:xfrm>
              <a:off x="22798607" y="27586824"/>
              <a:ext cx="2880000" cy="14400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50000" r="31667" b="36667"/>
            <a:stretch/>
          </p:blipFill>
          <p:spPr>
            <a:xfrm>
              <a:off x="24012639" y="26443374"/>
              <a:ext cx="2880000" cy="1440000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15676228" y="27457013"/>
            <a:ext cx="4695000" cy="5193275"/>
            <a:chOff x="15684477" y="27927673"/>
            <a:chExt cx="4695000" cy="51932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21" t="32147" r="22394" b="18646"/>
            <a:stretch/>
          </p:blipFill>
          <p:spPr>
            <a:xfrm>
              <a:off x="15684477" y="27927673"/>
              <a:ext cx="4695000" cy="5193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2" name="Rectangle 41"/>
            <p:cNvSpPr/>
            <p:nvPr/>
          </p:nvSpPr>
          <p:spPr>
            <a:xfrm>
              <a:off x="16752432" y="30049365"/>
              <a:ext cx="2542592" cy="1148453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20601188" y="27164902"/>
            <a:ext cx="8508351" cy="5485386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19286775" y="27164903"/>
            <a:ext cx="1314413" cy="2413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9286775" y="30727158"/>
            <a:ext cx="1327581" cy="1923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6673697" y="32391869"/>
            <a:ext cx="208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 = </a:t>
            </a:r>
            <a:r>
              <a:rPr lang="en-US" sz="2400" dirty="0" smtClean="0"/>
              <a:t>29.4 GV/m</a:t>
            </a:r>
            <a:endParaRPr lang="en-US" sz="2400" dirty="0"/>
          </a:p>
        </p:txBody>
      </p:sp>
      <p:sp>
        <p:nvSpPr>
          <p:cNvPr id="88" name="Rectangle 87"/>
          <p:cNvSpPr/>
          <p:nvPr/>
        </p:nvSpPr>
        <p:spPr>
          <a:xfrm>
            <a:off x="23811280" y="31717200"/>
            <a:ext cx="208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 = </a:t>
            </a:r>
            <a:r>
              <a:rPr lang="en-US" sz="2400" dirty="0" smtClean="0"/>
              <a:t>29.8 GV/m</a:t>
            </a:r>
            <a:endParaRPr lang="en-US" sz="2400" dirty="0"/>
          </a:p>
        </p:txBody>
      </p:sp>
      <p:sp>
        <p:nvSpPr>
          <p:cNvPr id="89" name="Rectangle 88"/>
          <p:cNvSpPr/>
          <p:nvPr/>
        </p:nvSpPr>
        <p:spPr>
          <a:xfrm>
            <a:off x="24801441" y="30415470"/>
            <a:ext cx="208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 </a:t>
            </a:r>
            <a:r>
              <a:rPr lang="en-US" sz="2400" dirty="0" smtClean="0"/>
              <a:t>= 30.0 GV/m</a:t>
            </a:r>
            <a:endParaRPr lang="en-US" sz="2400" dirty="0"/>
          </a:p>
        </p:txBody>
      </p:sp>
      <p:sp>
        <p:nvSpPr>
          <p:cNvPr id="90" name="Rectangle 89"/>
          <p:cNvSpPr/>
          <p:nvPr/>
        </p:nvSpPr>
        <p:spPr>
          <a:xfrm>
            <a:off x="25969340" y="29289167"/>
            <a:ext cx="208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 = </a:t>
            </a:r>
            <a:r>
              <a:rPr lang="en-US" sz="2400" dirty="0" smtClean="0"/>
              <a:t>30.1 GV/m</a:t>
            </a:r>
            <a:endParaRPr lang="en-US" sz="2400" dirty="0"/>
          </a:p>
        </p:txBody>
      </p:sp>
      <p:sp>
        <p:nvSpPr>
          <p:cNvPr id="91" name="Rectangle 90"/>
          <p:cNvSpPr/>
          <p:nvPr/>
        </p:nvSpPr>
        <p:spPr>
          <a:xfrm>
            <a:off x="27165323" y="28060072"/>
            <a:ext cx="208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E = </a:t>
            </a:r>
            <a:r>
              <a:rPr lang="en-US" sz="2400" dirty="0" smtClean="0"/>
              <a:t>30.6 GV/m</a:t>
            </a:r>
            <a:endParaRPr lang="en-US" sz="2400" dirty="0"/>
          </a:p>
        </p:txBody>
      </p:sp>
      <p:sp>
        <p:nvSpPr>
          <p:cNvPr id="92" name="Rectangle 91"/>
          <p:cNvSpPr/>
          <p:nvPr/>
        </p:nvSpPr>
        <p:spPr>
          <a:xfrm>
            <a:off x="20659521" y="28595406"/>
            <a:ext cx="2339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Small voids start to form and grow</a:t>
            </a:r>
            <a:endParaRPr lang="en-US" sz="2400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21277417" y="29578705"/>
            <a:ext cx="111694" cy="190667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21277417" y="29578704"/>
            <a:ext cx="1423410" cy="10675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21277417" y="29578704"/>
            <a:ext cx="2961190" cy="1721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21963793" y="27294586"/>
            <a:ext cx="2339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small voids combine into a large void</a:t>
            </a:r>
            <a:endParaRPr lang="en-US" sz="2400" dirty="0"/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23485976" y="28175488"/>
            <a:ext cx="1306822" cy="1154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26252347" y="31283874"/>
            <a:ext cx="2857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FEM pic here</a:t>
            </a:r>
            <a:endParaRPr lang="en-US" sz="2400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1" t="17498" r="6091" b="30296"/>
          <a:stretch/>
        </p:blipFill>
        <p:spPr>
          <a:xfrm>
            <a:off x="23755453" y="20336916"/>
            <a:ext cx="4914741" cy="3083570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24789539" y="23558595"/>
            <a:ext cx="28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112</a:t>
            </a:r>
            <a:r>
              <a:rPr lang="en-US" sz="2400" dirty="0" smtClean="0"/>
              <a:t> </a:t>
            </a:r>
            <a:r>
              <a:rPr lang="en-US" sz="2400" dirty="0" err="1" smtClean="0"/>
              <a:t>ps</a:t>
            </a:r>
            <a:r>
              <a:rPr lang="en-US" sz="2400" dirty="0" smtClean="0"/>
              <a:t> at 22.8 GV/m</a:t>
            </a:r>
            <a:endParaRPr lang="en-US" sz="2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0564134" y="21234882"/>
            <a:ext cx="30128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Cu atoms in a perfect lattice not shown.</a:t>
            </a:r>
            <a:endParaRPr lang="en-US" sz="4000" dirty="0"/>
          </a:p>
        </p:txBody>
      </p:sp>
      <p:sp>
        <p:nvSpPr>
          <p:cNvPr id="94" name="TextBox 93"/>
          <p:cNvSpPr txBox="1"/>
          <p:nvPr/>
        </p:nvSpPr>
        <p:spPr>
          <a:xfrm>
            <a:off x="9904621" y="24517232"/>
            <a:ext cx="46027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Stress concentrations in Cu and electric field strength near the surface from FEM simulations.</a:t>
            </a:r>
            <a:endParaRPr lang="en-US" sz="4000" dirty="0"/>
          </a:p>
        </p:txBody>
      </p:sp>
      <p:sp>
        <p:nvSpPr>
          <p:cNvPr id="95" name="Right Arrow 94"/>
          <p:cNvSpPr/>
          <p:nvPr/>
        </p:nvSpPr>
        <p:spPr>
          <a:xfrm rot="10800000">
            <a:off x="8744366" y="25609559"/>
            <a:ext cx="989860" cy="635861"/>
          </a:xfrm>
          <a:prstGeom prst="rightArrow">
            <a:avLst>
              <a:gd name="adj1" fmla="val 50000"/>
              <a:gd name="adj2" fmla="val 580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1422463" y="20336916"/>
            <a:ext cx="4428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/>
              <a:t>Stacking faults in Cu around a void from MD simulations [3].</a:t>
            </a:r>
            <a:endParaRPr lang="en-US" sz="4000" dirty="0"/>
          </a:p>
        </p:txBody>
      </p:sp>
      <p:sp>
        <p:nvSpPr>
          <p:cNvPr id="115" name="Right Arrow 114"/>
          <p:cNvSpPr/>
          <p:nvPr/>
        </p:nvSpPr>
        <p:spPr>
          <a:xfrm>
            <a:off x="6066979" y="21058596"/>
            <a:ext cx="989860" cy="635861"/>
          </a:xfrm>
          <a:prstGeom prst="rightArrow">
            <a:avLst>
              <a:gd name="adj1" fmla="val 50000"/>
              <a:gd name="adj2" fmla="val 580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2482181" y="36494560"/>
            <a:ext cx="5139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Cu atoms in a perfect lattice not shown.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520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7504</TotalTime>
  <Words>475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Vigonski</dc:creator>
  <cp:lastModifiedBy>Simon Vigonski</cp:lastModifiedBy>
  <cp:revision>99</cp:revision>
  <dcterms:created xsi:type="dcterms:W3CDTF">2013-10-24T07:40:16Z</dcterms:created>
  <dcterms:modified xsi:type="dcterms:W3CDTF">2013-10-29T15:39:25Z</dcterms:modified>
</cp:coreProperties>
</file>