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748" y="2922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E61A-9A64-4C0F-A750-0A16F1CB44CB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56389-4F57-4EA6-8930-42A2817E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14B5-E4A3-4226-BFF5-B61AEE2DF393}" type="datetimeFigureOut">
              <a:rPr lang="en-US" smtClean="0"/>
              <a:t>25.10.2013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4931" y="13552"/>
            <a:ext cx="19658184" cy="3823934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/>
            <a:r>
              <a:rPr lang="et-EE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</a:t>
            </a:r>
            <a:r>
              <a:rPr lang="en-U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imulations</a:t>
            </a:r>
            <a:r>
              <a:rPr lang="en-U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t-EE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en-U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recipitates</a:t>
            </a:r>
            <a:r>
              <a:rPr lang="en-US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t-EE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endParaRPr 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39" name="Group 1038"/>
          <p:cNvGrpSpPr/>
          <p:nvPr/>
        </p:nvGrpSpPr>
        <p:grpSpPr>
          <a:xfrm>
            <a:off x="10447085" y="11182128"/>
            <a:ext cx="1255617" cy="1285547"/>
            <a:chOff x="8928239" y="9781750"/>
            <a:chExt cx="1255617" cy="128554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9388450" y="10046624"/>
              <a:ext cx="0" cy="790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395615" y="10836893"/>
              <a:ext cx="7882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9792335" y="10502024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x</a:t>
              </a: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8928239" y="9781750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z</a:t>
              </a:r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-373064"/>
            <a:ext cx="261293" cy="13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351" tIns="64676" rIns="129351" bIns="6467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1229" y="17587838"/>
            <a:ext cx="14039999" cy="3085270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just"/>
            <a:r>
              <a:rPr lang="en-US" sz="4800" dirty="0" smtClean="0"/>
              <a:t>Voids near the surface act as stress concentrators in a high external electric field. They are nucleation centers for dislocations that lead to stable protrusions on the surface. [2]</a:t>
            </a:r>
            <a:endParaRPr lang="et-EE" sz="4800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720000" y="6480000"/>
            <a:ext cx="28800000" cy="864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20000" y="15840000"/>
            <a:ext cx="14040000" cy="1296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20000" y="29520000"/>
            <a:ext cx="14040000" cy="864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-86206" y="3525344"/>
            <a:ext cx="302799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400" dirty="0" smtClean="0"/>
              <a:t>Simon Vigonski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Vahur Zadin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Alvo Aabloo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Flyura Djurabekova</a:t>
            </a:r>
            <a:r>
              <a:rPr lang="et-EE" sz="5400" baseline="30000" dirty="0" smtClean="0"/>
              <a:t>2</a:t>
            </a:r>
          </a:p>
          <a:p>
            <a:pPr algn="ctr"/>
            <a:r>
              <a:rPr lang="et-EE" sz="4400" baseline="30000" dirty="0" smtClean="0"/>
              <a:t>1</a:t>
            </a:r>
            <a:r>
              <a:rPr lang="et-EE" sz="4400" dirty="0" smtClean="0"/>
              <a:t>Institute of Technology, University of Tartu</a:t>
            </a:r>
          </a:p>
          <a:p>
            <a:pPr algn="ctr"/>
            <a:r>
              <a:rPr lang="et-EE" sz="4400" baseline="30000" dirty="0" smtClean="0"/>
              <a:t>2</a:t>
            </a:r>
            <a:r>
              <a:rPr lang="et-EE" sz="4400" dirty="0" smtClean="0"/>
              <a:t>Univeristy of Helsinki</a:t>
            </a:r>
          </a:p>
          <a:p>
            <a:pPr algn="ctr"/>
            <a:r>
              <a:rPr lang="et-EE" sz="4400" dirty="0" smtClean="0"/>
              <a:t>Correspond to: simon.vigonski@ut.ee</a:t>
            </a:r>
            <a:endParaRPr lang="en-US" sz="4400" dirty="0"/>
          </a:p>
        </p:txBody>
      </p:sp>
      <p:sp>
        <p:nvSpPr>
          <p:cNvPr id="29" name="Rounded Rectangle 28"/>
          <p:cNvSpPr/>
          <p:nvPr/>
        </p:nvSpPr>
        <p:spPr>
          <a:xfrm>
            <a:off x="15480000" y="15840000"/>
            <a:ext cx="14040000" cy="1728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532963" y="41134454"/>
            <a:ext cx="14722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Tänusõnad – PUT57, CERN+ ….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20000" y="38880000"/>
            <a:ext cx="14040000" cy="360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464023" y="33886344"/>
            <a:ext cx="14055976" cy="154063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129351" tIns="64676" rIns="129351" bIns="64676" rtlCol="0">
            <a:spAutoFit/>
          </a:bodyPr>
          <a:lstStyle/>
          <a:p>
            <a:pPr algn="ctr"/>
            <a:r>
              <a:rPr lang="et-EE" dirty="0" smtClean="0"/>
              <a:t>Conclusions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480000" y="33840000"/>
            <a:ext cx="14040000" cy="864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3" y="252903"/>
            <a:ext cx="3259154" cy="3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778" y="252903"/>
            <a:ext cx="3561355" cy="3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612103" y="13276445"/>
            <a:ext cx="7941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t-EE" sz="4000" dirty="0" smtClean="0"/>
              <a:t>Box dimensions: 186x193x199 </a:t>
            </a:r>
            <a:r>
              <a:rPr lang="en-US" sz="4000" dirty="0" smtClean="0"/>
              <a:t>Å</a:t>
            </a:r>
            <a:endParaRPr lang="et-EE" sz="4000" dirty="0" smtClean="0"/>
          </a:p>
          <a:p>
            <a:pPr marL="571500" indent="-571500">
              <a:buFontTx/>
              <a:buChar char="-"/>
            </a:pPr>
            <a:r>
              <a:rPr lang="et-EE" sz="4000" dirty="0" smtClean="0"/>
              <a:t>Cu </a:t>
            </a:r>
            <a:r>
              <a:rPr lang="en-US" sz="4000" dirty="0" smtClean="0"/>
              <a:t>&lt;110&gt;  direction in </a:t>
            </a:r>
            <a:r>
              <a:rPr lang="en-US" sz="4000" i="1" dirty="0" smtClean="0"/>
              <a:t>z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Various </a:t>
            </a:r>
            <a:r>
              <a:rPr lang="en-US" sz="4000" i="1" dirty="0" smtClean="0"/>
              <a:t>r</a:t>
            </a:r>
            <a:r>
              <a:rPr lang="en-US" sz="4000" dirty="0" smtClean="0"/>
              <a:t> and </a:t>
            </a:r>
            <a:r>
              <a:rPr lang="en-US" sz="4000" i="1" dirty="0" smtClean="0"/>
              <a:t>h</a:t>
            </a:r>
            <a:endParaRPr lang="et-EE" sz="4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48973" y="6480000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553782" y="6536793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8973" y="8012806"/>
            <a:ext cx="8999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Frequent vacuum break-downs in CLIC accelerating structures are presumably caused by </a:t>
            </a:r>
            <a:r>
              <a:rPr lang="en-US" sz="4000" dirty="0" smtClean="0"/>
              <a:t>field-enhancing</a:t>
            </a:r>
            <a:r>
              <a:rPr lang="et-EE" sz="4000" dirty="0" smtClean="0"/>
              <a:t> empitters </a:t>
            </a:r>
            <a:r>
              <a:rPr lang="en-US" sz="4000" dirty="0" smtClean="0"/>
              <a:t>appearing </a:t>
            </a:r>
            <a:r>
              <a:rPr lang="en-US" sz="4000" dirty="0" smtClean="0"/>
              <a:t>on the surface. The origin of </a:t>
            </a:r>
            <a:r>
              <a:rPr lang="en-US" sz="4000" dirty="0" smtClean="0"/>
              <a:t>these</a:t>
            </a:r>
            <a:r>
              <a:rPr lang="et-EE" sz="4000" dirty="0" smtClean="0"/>
              <a:t> emitters </a:t>
            </a:r>
            <a:r>
              <a:rPr lang="en-US" sz="4000" dirty="0" smtClean="0"/>
              <a:t>is</a:t>
            </a:r>
            <a:r>
              <a:rPr lang="et-EE" sz="4000" dirty="0"/>
              <a:t> </a:t>
            </a:r>
            <a:r>
              <a:rPr lang="et-EE" sz="4000" dirty="0" smtClean="0"/>
              <a:t>hypothesized to be caused by plastic deformations and dislocations. We investigate the effect of voids and precipitates on dislocation nucleation.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20492910" y="6506431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20000" y="1584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Near-surface voids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513514" y="1584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 precipitates in Cu</a:t>
            </a:r>
            <a:endParaRPr lang="en-US" dirty="0"/>
          </a:p>
        </p:txBody>
      </p:sp>
      <p:pic>
        <p:nvPicPr>
          <p:cNvPr id="51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12717" r="22928" b="9476"/>
          <a:stretch/>
        </p:blipFill>
        <p:spPr>
          <a:xfrm>
            <a:off x="15779066" y="17578937"/>
            <a:ext cx="4717475" cy="489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500" l="10000" r="90000">
                        <a14:foregroundMark x1="53594" y1="26875" x2="53594" y2="26875"/>
                        <a14:foregroundMark x1="54219" y1="25208" x2="55156" y2="27708"/>
                        <a14:foregroundMark x1="77344" y1="91042" x2="33750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23093" r="19808" b="3575"/>
          <a:stretch/>
        </p:blipFill>
        <p:spPr>
          <a:xfrm>
            <a:off x="23649517" y="22364006"/>
            <a:ext cx="4577938" cy="509569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5695974" y="22778764"/>
            <a:ext cx="569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 = 22.8 </a:t>
            </a:r>
            <a:r>
              <a:rPr lang="en-US" sz="4000" dirty="0" smtClean="0"/>
              <a:t>GV/m, t = 180 </a:t>
            </a:r>
            <a:r>
              <a:rPr lang="en-US" sz="4000" dirty="0" err="1" smtClean="0"/>
              <a:t>ps</a:t>
            </a:r>
            <a:endParaRPr lang="en-US" sz="4000" dirty="0"/>
          </a:p>
        </p:txBody>
      </p:sp>
      <p:sp>
        <p:nvSpPr>
          <p:cNvPr id="54" name="Rectangle 53"/>
          <p:cNvSpPr/>
          <p:nvPr/>
        </p:nvSpPr>
        <p:spPr>
          <a:xfrm>
            <a:off x="23280327" y="27242401"/>
            <a:ext cx="5316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E = 22.8 GV/m, </a:t>
            </a:r>
            <a:r>
              <a:rPr lang="en-US" sz="4000" dirty="0" smtClean="0"/>
              <a:t>t = 10 </a:t>
            </a:r>
            <a:r>
              <a:rPr lang="en-US" sz="4000" dirty="0" err="1" smtClean="0"/>
              <a:t>ps</a:t>
            </a:r>
            <a:endParaRPr lang="en-US" sz="4000" dirty="0"/>
          </a:p>
        </p:txBody>
      </p:sp>
      <p:pic>
        <p:nvPicPr>
          <p:cNvPr id="56" name="Content Placeholder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92" b="90000" l="27031" r="91875">
                        <a14:foregroundMark x1="53281" y1="11250" x2="54219" y2="11250"/>
                        <a14:foregroundMark x1="53906" y1="13750" x2="54531" y2="12917"/>
                        <a14:foregroundMark x1="53750" y1="15417" x2="54375" y2="15208"/>
                        <a14:foregroundMark x1="48906" y1="11667" x2="48906" y2="11667"/>
                        <a14:foregroundMark x1="50938" y1="15833" x2="50938" y2="15833"/>
                        <a14:foregroundMark x1="44844" y1="14583" x2="44844" y2="14583"/>
                        <a14:foregroundMark x1="60469" y1="7917" x2="61406" y2="8333"/>
                        <a14:foregroundMark x1="62031" y1="12917" x2="62031" y2="12917"/>
                        <a14:foregroundMark x1="62813" y1="8333" x2="62813" y2="8333"/>
                        <a14:foregroundMark x1="65156" y1="11667" x2="65156" y2="11667"/>
                        <a14:foregroundMark x1="64375" y1="9167" x2="64375" y2="9167"/>
                        <a14:foregroundMark x1="65781" y1="8333" x2="65781" y2="8333"/>
                        <a14:foregroundMark x1="67656" y1="6875" x2="67656" y2="6875"/>
                        <a14:foregroundMark x1="68750" y1="8750" x2="68750" y2="8750"/>
                        <a14:foregroundMark x1="71094" y1="6875" x2="71094" y2="6875"/>
                        <a14:foregroundMark x1="80625" y1="10208" x2="80625" y2="10208"/>
                        <a14:foregroundMark x1="80625" y1="11042" x2="80625" y2="11042"/>
                        <a14:foregroundMark x1="81406" y1="11458" x2="81406" y2="11458"/>
                        <a14:foregroundMark x1="82344" y1="10833" x2="82344" y2="10833"/>
                        <a14:foregroundMark x1="77188" y1="11042" x2="77188" y2="11042"/>
                        <a14:foregroundMark x1="76875" y1="9375" x2="76875" y2="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78" t="3475" r="15362" b="13096"/>
          <a:stretch/>
        </p:blipFill>
        <p:spPr>
          <a:xfrm>
            <a:off x="16794393" y="27155470"/>
            <a:ext cx="4286250" cy="5181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7437675" y="32370949"/>
            <a:ext cx="31404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E = 29.1 GV/m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651166" y="28307377"/>
            <a:ext cx="6568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Continually increasing the electric field was found to create a void below the </a:t>
            </a:r>
            <a:r>
              <a:rPr lang="en-US" sz="4800" dirty="0" smtClean="0"/>
              <a:t>precipitate </a:t>
            </a:r>
            <a:r>
              <a:rPr lang="en-US" sz="4800" dirty="0" smtClean="0"/>
              <a:t>just before </a:t>
            </a:r>
            <a:r>
              <a:rPr lang="en-US" sz="4800" dirty="0" smtClean="0"/>
              <a:t>extensive </a:t>
            </a:r>
            <a:r>
              <a:rPr lang="en-US" sz="4800" dirty="0" smtClean="0"/>
              <a:t>surface vaporization.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20492910" y="13045970"/>
                <a:ext cx="9027088" cy="207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latin typeface="Cambria Math"/>
                            </a:rPr>
                            <m:t>𝑗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𝛼𝛽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4000" b="0" dirty="0" smtClean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910" y="13045970"/>
                <a:ext cx="9027088" cy="20740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Content Placeholder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25" b="93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5" t="2621" r="9219" b="2884"/>
          <a:stretch/>
        </p:blipFill>
        <p:spPr>
          <a:xfrm>
            <a:off x="24238607" y="8269973"/>
            <a:ext cx="5302001" cy="459162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0492909" y="8405953"/>
            <a:ext cx="4045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Classical molecular dynamics with </a:t>
            </a:r>
            <a:r>
              <a:rPr lang="en-US" sz="4000" dirty="0" smtClean="0"/>
              <a:t>LAMMPS</a:t>
            </a:r>
            <a:r>
              <a:rPr lang="et-EE" sz="4000" dirty="0" smtClean="0"/>
              <a:t>, u</a:t>
            </a:r>
            <a:r>
              <a:rPr lang="en-US" sz="4000" dirty="0" smtClean="0"/>
              <a:t>sing </a:t>
            </a:r>
            <a:r>
              <a:rPr lang="en-US" sz="4000" dirty="0" smtClean="0"/>
              <a:t>the Bonny et al. many-body EAM potential. [1]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950797" y="39202994"/>
            <a:ext cx="13627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[1] </a:t>
            </a:r>
            <a:r>
              <a:rPr lang="en-US" sz="3600" dirty="0"/>
              <a:t>Bonny, G., </a:t>
            </a:r>
            <a:r>
              <a:rPr lang="en-US" sz="3600" dirty="0" err="1"/>
              <a:t>Pasianot</a:t>
            </a:r>
            <a:r>
              <a:rPr lang="en-US" sz="3600" dirty="0"/>
              <a:t>, R. C., </a:t>
            </a:r>
            <a:r>
              <a:rPr lang="en-US" sz="3600" dirty="0" err="1"/>
              <a:t>Castin</a:t>
            </a:r>
            <a:r>
              <a:rPr lang="en-US" sz="3600" dirty="0"/>
              <a:t>, N</a:t>
            </a:r>
            <a:r>
              <a:rPr lang="en-US" sz="3600" dirty="0" smtClean="0"/>
              <a:t>.</a:t>
            </a:r>
            <a:r>
              <a:rPr lang="et-EE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Malerba</a:t>
            </a:r>
            <a:r>
              <a:rPr lang="en-US" sz="3600" dirty="0"/>
              <a:t>, L</a:t>
            </a:r>
            <a:r>
              <a:rPr lang="en-US" sz="3600" dirty="0" smtClean="0"/>
              <a:t>., </a:t>
            </a:r>
            <a:r>
              <a:rPr lang="en-US" sz="3600" i="1" dirty="0" smtClean="0"/>
              <a:t>Philos</a:t>
            </a:r>
            <a:r>
              <a:rPr lang="en-US" sz="3600" i="1" dirty="0"/>
              <a:t>. Mag.</a:t>
            </a:r>
            <a:r>
              <a:rPr lang="en-US" sz="3600" dirty="0"/>
              <a:t> </a:t>
            </a:r>
            <a:r>
              <a:rPr lang="en-US" sz="3600" b="1" dirty="0"/>
              <a:t>89,</a:t>
            </a:r>
            <a:r>
              <a:rPr lang="en-US" sz="3600" dirty="0"/>
              <a:t> 3531–3546 (2009</a:t>
            </a:r>
            <a:r>
              <a:rPr lang="en-US" sz="3600" dirty="0" smtClean="0"/>
              <a:t>)</a:t>
            </a:r>
            <a:r>
              <a:rPr lang="et-EE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[2] </a:t>
            </a:r>
            <a:r>
              <a:rPr lang="en-US" sz="3600" dirty="0" err="1"/>
              <a:t>Pohjonen</a:t>
            </a:r>
            <a:r>
              <a:rPr lang="en-US" sz="3600" dirty="0"/>
              <a:t>, A. S., </a:t>
            </a:r>
            <a:r>
              <a:rPr lang="en-US" sz="3600" dirty="0" err="1"/>
              <a:t>Parviainen</a:t>
            </a:r>
            <a:r>
              <a:rPr lang="en-US" sz="3600" dirty="0"/>
              <a:t>, S., </a:t>
            </a:r>
            <a:r>
              <a:rPr lang="en-US" sz="3600" dirty="0" err="1"/>
              <a:t>Muranaka</a:t>
            </a:r>
            <a:r>
              <a:rPr lang="en-US" sz="3600" dirty="0"/>
              <a:t>, T</a:t>
            </a:r>
            <a:r>
              <a:rPr lang="en-US" sz="3600" dirty="0" smtClean="0"/>
              <a:t>.</a:t>
            </a:r>
            <a:r>
              <a:rPr lang="et-EE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Djurabekova</a:t>
            </a:r>
            <a:r>
              <a:rPr lang="en-US" sz="3600" dirty="0"/>
              <a:t>, F</a:t>
            </a:r>
            <a:r>
              <a:rPr lang="en-US" sz="3600" dirty="0" smtClean="0"/>
              <a:t>.</a:t>
            </a:r>
            <a:r>
              <a:rPr lang="et-EE" sz="3600" dirty="0" smtClean="0"/>
              <a:t>, </a:t>
            </a:r>
            <a:r>
              <a:rPr lang="en-US" sz="3600" i="1" dirty="0"/>
              <a:t>J. Appl. Phys.</a:t>
            </a:r>
            <a:r>
              <a:rPr lang="en-US" sz="3600" dirty="0"/>
              <a:t> </a:t>
            </a:r>
            <a:r>
              <a:rPr lang="en-US" sz="3600" b="1" dirty="0"/>
              <a:t>114,</a:t>
            </a:r>
            <a:r>
              <a:rPr lang="en-US" sz="3600" dirty="0"/>
              <a:t> 033519 (2013</a:t>
            </a:r>
            <a:r>
              <a:rPr lang="en-US" sz="3600" dirty="0" smtClean="0"/>
              <a:t>)</a:t>
            </a:r>
            <a:r>
              <a:rPr lang="et-EE" sz="3600" dirty="0" smtClean="0"/>
              <a:t>.</a:t>
            </a:r>
            <a:endParaRPr lang="en-US" sz="3600" dirty="0"/>
          </a:p>
        </p:txBody>
      </p:sp>
      <p:pic>
        <p:nvPicPr>
          <p:cNvPr id="1027" name="Picture 3" descr="C:\Users\Simon\Desktop\CLIC-Logo-Color-7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011" y="-373064"/>
            <a:ext cx="4330840" cy="43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:\data_2_i\localhost_2\comsol4_models\helsinki\stress-strain curve simulations\moviefr0018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67" y="20024344"/>
            <a:ext cx="8291751" cy="572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768478" y="17651346"/>
            <a:ext cx="86034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4400" dirty="0" smtClean="0"/>
              <a:t>Unlike voids, Fe precipitates show little ability to nucleate dislocations. No surface geometry change is visible even under very high electric fields.</a:t>
            </a:r>
            <a:endParaRPr lang="en-US" sz="4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834" y="31238553"/>
            <a:ext cx="6810394" cy="68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6502" y="31856121"/>
            <a:ext cx="72643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4400" dirty="0" smtClean="0"/>
              <a:t>Inserting Fe as an fcc structure relaxes it into an irregular bcc sphere and creates a knot of Cu dislocations around it.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8974" y="2952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smtClean="0"/>
              <a:t>Irregular precipitates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513514" y="35278843"/>
            <a:ext cx="140064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Fe precipitates provide less dislocation nucleation than voids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Precipitates adjacent to the surface facilitate vaporization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Irregular precipitates offer more dislocation nucleation sites</a:t>
            </a:r>
            <a:endParaRPr lang="en-US" sz="5400" dirty="0"/>
          </a:p>
        </p:txBody>
      </p:sp>
      <p:sp>
        <p:nvSpPr>
          <p:cNvPr id="32" name="TextBox 31"/>
          <p:cNvSpPr txBox="1"/>
          <p:nvPr/>
        </p:nvSpPr>
        <p:spPr>
          <a:xfrm>
            <a:off x="15695974" y="23996550"/>
            <a:ext cx="7198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4400" dirty="0" smtClean="0"/>
              <a:t>A Fe precipitate protruding on the surface results in quick and extensive evaporation on the Fe-Cu-vacuum interface.</a:t>
            </a:r>
            <a:endParaRPr lang="en-US" sz="44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17681574" y="1029035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Fixed boundary</a:t>
            </a:r>
            <a:endParaRPr lang="en-US" sz="3200" dirty="0"/>
          </a:p>
        </p:txBody>
      </p:sp>
      <p:grpSp>
        <p:nvGrpSpPr>
          <p:cNvPr id="1038" name="Group 1037"/>
          <p:cNvGrpSpPr/>
          <p:nvPr/>
        </p:nvGrpSpPr>
        <p:grpSpPr>
          <a:xfrm>
            <a:off x="11498748" y="7800648"/>
            <a:ext cx="6264696" cy="5530273"/>
            <a:chOff x="10963523" y="8011234"/>
            <a:chExt cx="5448028" cy="4824076"/>
          </a:xfrm>
        </p:grpSpPr>
        <p:sp>
          <p:nvSpPr>
            <p:cNvPr id="5" name="Rectangle 4"/>
            <p:cNvSpPr/>
            <p:nvPr/>
          </p:nvSpPr>
          <p:spPr>
            <a:xfrm>
              <a:off x="11369800" y="8586837"/>
              <a:ext cx="4778300" cy="3969853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874067" y="9278067"/>
              <a:ext cx="1759287" cy="1789230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750915" y="10174779"/>
              <a:ext cx="8824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3748819" y="8586837"/>
              <a:ext cx="0" cy="6912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4030106" y="9450933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r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3339787" y="8514830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h</a:t>
              </a:r>
            </a:p>
          </p:txBody>
        </p:sp>
        <p:cxnSp>
          <p:nvCxnSpPr>
            <p:cNvPr id="1034" name="Straight Arrow Connector 1033"/>
            <p:cNvCxnSpPr/>
            <p:nvPr/>
          </p:nvCxnSpPr>
          <p:spPr>
            <a:xfrm flipV="1">
              <a:off x="11539587" y="8017955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2403683" y="8011234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3267779" y="8012806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4192134" y="8012804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5076442" y="8012806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16004083" y="8011235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Rounded Rectangle 1035"/>
            <p:cNvSpPr/>
            <p:nvPr/>
          </p:nvSpPr>
          <p:spPr>
            <a:xfrm>
              <a:off x="10963523" y="12191605"/>
              <a:ext cx="5448028" cy="64370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0696675" y="7891010"/>
            <a:ext cx="122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Force</a:t>
            </a:r>
            <a:endParaRPr lang="en-US" sz="3200" dirty="0"/>
          </a:p>
        </p:txBody>
      </p:sp>
      <p:cxnSp>
        <p:nvCxnSpPr>
          <p:cNvPr id="1041" name="Straight Arrow Connector 1040"/>
          <p:cNvCxnSpPr>
            <a:stCxn id="1035" idx="2"/>
          </p:cNvCxnSpPr>
          <p:nvPr/>
        </p:nvCxnSpPr>
        <p:spPr>
          <a:xfrm flipH="1">
            <a:off x="17763444" y="11367570"/>
            <a:ext cx="854234" cy="1225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28739" r="48460" b="20994"/>
          <a:stretch/>
        </p:blipFill>
        <p:spPr bwMode="auto">
          <a:xfrm>
            <a:off x="1098427" y="20806406"/>
            <a:ext cx="7258210" cy="678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Rectangle 1044"/>
          <p:cNvSpPr/>
          <p:nvPr/>
        </p:nvSpPr>
        <p:spPr>
          <a:xfrm>
            <a:off x="1677517" y="35278843"/>
            <a:ext cx="63248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4400" dirty="0">
                <a:solidFill>
                  <a:srgbClr val="FF0000"/>
                </a:solidFill>
              </a:rPr>
              <a:t>Red</a:t>
            </a:r>
            <a:r>
              <a:rPr lang="et-EE" sz="4400" dirty="0"/>
              <a:t> – Fe</a:t>
            </a:r>
          </a:p>
          <a:p>
            <a:pPr algn="just"/>
            <a:r>
              <a:rPr lang="et-EE" sz="4400" dirty="0">
                <a:solidFill>
                  <a:srgbClr val="0070C0"/>
                </a:solidFill>
              </a:rPr>
              <a:t>Blue</a:t>
            </a:r>
            <a:r>
              <a:rPr lang="et-EE" sz="4400" dirty="0"/>
              <a:t> – Cu dislocations</a:t>
            </a:r>
            <a:endParaRPr lang="en-US" sz="4400" dirty="0"/>
          </a:p>
        </p:txBody>
      </p:sp>
      <p:sp>
        <p:nvSpPr>
          <p:cNvPr id="1046" name="TextBox 1045"/>
          <p:cNvSpPr txBox="1"/>
          <p:nvPr/>
        </p:nvSpPr>
        <p:spPr>
          <a:xfrm>
            <a:off x="12384223" y="1130408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/>
              <a:t>Cu</a:t>
            </a:r>
            <a:endParaRPr lang="en-US" sz="4800" dirty="0"/>
          </a:p>
        </p:txBody>
      </p:sp>
      <p:sp>
        <p:nvSpPr>
          <p:cNvPr id="97" name="TextBox 96"/>
          <p:cNvSpPr txBox="1"/>
          <p:nvPr/>
        </p:nvSpPr>
        <p:spPr>
          <a:xfrm>
            <a:off x="14020795" y="1027698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/>
              <a:t>Fe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520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420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Vigonski</dc:creator>
  <cp:lastModifiedBy>Simon Vigonski</cp:lastModifiedBy>
  <cp:revision>59</cp:revision>
  <dcterms:created xsi:type="dcterms:W3CDTF">2013-10-24T07:40:16Z</dcterms:created>
  <dcterms:modified xsi:type="dcterms:W3CDTF">2013-10-25T11:51:27Z</dcterms:modified>
</cp:coreProperties>
</file>