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en-US"/>
    </a:defPPr>
    <a:lvl1pPr marL="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20" y="6132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E61A-9A64-4C0F-A750-0A16F1CB44CB}" type="datetimeFigureOut">
              <a:rPr lang="en-US" smtClean="0"/>
              <a:t>24.10.2013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56389-4F57-4EA6-8930-42A2817E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3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24.10.2013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24.10.2013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000" y="1714329"/>
            <a:ext cx="19934316" cy="365259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24.10.2013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4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24.10.2013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5"/>
            <a:ext cx="25737979" cy="8502248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3"/>
            <a:ext cx="25737979" cy="936436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79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5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53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7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24.10.2013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000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1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24.10.2013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7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0" y="9582375"/>
            <a:ext cx="13378914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00" y="13575851"/>
            <a:ext cx="13378914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1"/>
            <a:ext cx="13384170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24.10.2013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3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24.10.2013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24.10.2013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3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24.10.2013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3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6" y="29965967"/>
            <a:ext cx="18167985" cy="353765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6" y="3825022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179" indent="0">
              <a:buNone/>
              <a:defRPr sz="12700"/>
            </a:lvl2pPr>
            <a:lvl3pPr marL="4176356" indent="0">
              <a:buNone/>
              <a:defRPr sz="10900"/>
            </a:lvl3pPr>
            <a:lvl4pPr marL="6264535" indent="0">
              <a:buNone/>
              <a:defRPr sz="9200"/>
            </a:lvl4pPr>
            <a:lvl5pPr marL="8352714" indent="0">
              <a:buNone/>
              <a:defRPr sz="9200"/>
            </a:lvl5pPr>
            <a:lvl6pPr marL="10440891" indent="0">
              <a:buNone/>
              <a:defRPr sz="9200"/>
            </a:lvl6pPr>
            <a:lvl7pPr marL="12529070" indent="0">
              <a:buNone/>
              <a:defRPr sz="9200"/>
            </a:lvl7pPr>
            <a:lvl8pPr marL="14617247" indent="0">
              <a:buNone/>
              <a:defRPr sz="9200"/>
            </a:lvl8pPr>
            <a:lvl9pPr marL="16705426" indent="0">
              <a:buNone/>
              <a:defRPr sz="9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6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24.10.2013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5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14B5-E4A3-4226-BFF5-B61AEE2DF393}" type="datetimeFigureOut">
              <a:rPr lang="en-US" smtClean="0"/>
              <a:t>24.10.2013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9" y="39677164"/>
            <a:ext cx="9588659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50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5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33" indent="-1566133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90" indent="-1305111" algn="l" defTabSz="417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45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24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02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80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59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336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15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9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5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35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14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91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7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247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42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552"/>
            <a:ext cx="30279975" cy="1715665"/>
          </a:xfrm>
          <a:prstGeom prst="rect">
            <a:avLst/>
          </a:prstGeom>
        </p:spPr>
        <p:txBody>
          <a:bodyPr wrap="square" lIns="129351" tIns="64676" rIns="129351" bIns="64676">
            <a:spAutoFit/>
          </a:bodyPr>
          <a:lstStyle/>
          <a:p>
            <a:pPr algn="ctr"/>
            <a:r>
              <a:rPr lang="en-US" sz="10300" b="1" dirty="0"/>
              <a:t>MD simulations of Fe precipitates in Cu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8979654" y="6247914"/>
            <a:ext cx="5445231" cy="4515824"/>
            <a:chOff x="10104318" y="2323306"/>
            <a:chExt cx="6514148" cy="5410200"/>
          </a:xfrm>
        </p:grpSpPr>
        <p:sp>
          <p:nvSpPr>
            <p:cNvPr id="5" name="Rectangle 4"/>
            <p:cNvSpPr/>
            <p:nvPr/>
          </p:nvSpPr>
          <p:spPr>
            <a:xfrm>
              <a:off x="10104318" y="2323306"/>
              <a:ext cx="6514148" cy="541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2155051" y="3265329"/>
              <a:ext cx="2398395" cy="2438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3350438" y="4487386"/>
              <a:ext cx="12030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3347581" y="2323306"/>
              <a:ext cx="0" cy="94202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3758108" y="3541955"/>
              <a:ext cx="387668" cy="67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5100" dirty="0">
                  <a:latin typeface="Times New Roman"/>
                  <a:ea typeface="Times New Roman"/>
                  <a:cs typeface="Times New Roman"/>
                </a:rPr>
                <a:t>r</a:t>
              </a: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2962771" y="2364264"/>
              <a:ext cx="387668" cy="67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5100" dirty="0">
                  <a:latin typeface="Times New Roman"/>
                  <a:ea typeface="Times New Roman"/>
                  <a:cs typeface="Times New Roman"/>
                </a:rPr>
                <a:t>h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0636766" y="6394291"/>
              <a:ext cx="0" cy="9467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0645338" y="7341076"/>
              <a:ext cx="9429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1200645" y="7002462"/>
              <a:ext cx="387668" cy="67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5100" dirty="0">
                  <a:latin typeface="Times New Roman"/>
                  <a:ea typeface="Times New Roman"/>
                  <a:cs typeface="Times New Roman"/>
                </a:rPr>
                <a:t>x</a:t>
              </a: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0151586" y="6055677"/>
              <a:ext cx="387668" cy="67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5100" dirty="0">
                  <a:latin typeface="Times New Roman"/>
                  <a:ea typeface="Times New Roman"/>
                  <a:cs typeface="Times New Roman"/>
                </a:rPr>
                <a:t>z</a:t>
              </a:r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-373064"/>
            <a:ext cx="261293" cy="139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9351" tIns="64676" rIns="129351" bIns="6467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0000" y="15034217"/>
            <a:ext cx="14039999" cy="3085270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pPr algn="just"/>
            <a:r>
              <a:rPr lang="en-US" sz="4800" dirty="0" smtClean="0"/>
              <a:t>Voids near the surface act as stress concentrators </a:t>
            </a:r>
            <a:r>
              <a:rPr lang="en-US" sz="4800" dirty="0" smtClean="0"/>
              <a:t>in a high external electric field. They are nucleation centers for dislocations that lead to stable protrusions on the surface. [2]</a:t>
            </a:r>
            <a:endParaRPr lang="et-EE" sz="48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30279975" cy="36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0000" y="4320000"/>
            <a:ext cx="14760000" cy="86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0000" y="13680000"/>
            <a:ext cx="14040000" cy="172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29080" y="31414806"/>
            <a:ext cx="13930927" cy="8601884"/>
            <a:chOff x="-1960503" y="22932735"/>
            <a:chExt cx="31475548" cy="8937791"/>
          </a:xfrm>
        </p:grpSpPr>
        <p:sp>
          <p:nvSpPr>
            <p:cNvPr id="22" name="TextBox 21"/>
            <p:cNvSpPr txBox="1"/>
            <p:nvPr/>
          </p:nvSpPr>
          <p:spPr>
            <a:xfrm>
              <a:off x="1172734" y="22932735"/>
              <a:ext cx="28342311" cy="2941254"/>
            </a:xfrm>
            <a:prstGeom prst="rect">
              <a:avLst/>
            </a:prstGeom>
            <a:noFill/>
          </p:spPr>
          <p:txBody>
            <a:bodyPr wrap="square" lIns="129351" tIns="64676" rIns="129351" bIns="64676" rtlCol="0">
              <a:spAutoFit/>
            </a:bodyPr>
            <a:lstStyle/>
            <a:p>
              <a:r>
                <a:rPr lang="et-EE" dirty="0" smtClean="0"/>
                <a:t>Grain </a:t>
              </a:r>
              <a:r>
                <a:rPr lang="et-EE" dirty="0" err="1" smtClean="0"/>
                <a:t>boundary</a:t>
              </a:r>
              <a:r>
                <a:rPr lang="et-EE" dirty="0" smtClean="0"/>
                <a:t> </a:t>
              </a:r>
              <a:r>
                <a:rPr lang="et-EE" dirty="0" err="1" smtClean="0"/>
                <a:t>simulations</a:t>
              </a:r>
              <a:r>
                <a:rPr lang="et-EE" dirty="0" smtClean="0"/>
                <a:t> – võib olla, kui midagi mõistliku on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1960503" y="23230526"/>
              <a:ext cx="30279975" cy="864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265980" y="1430295"/>
            <a:ext cx="9621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600" dirty="0" smtClean="0"/>
              <a:t>Simon Vigonski et. </a:t>
            </a:r>
            <a:r>
              <a:rPr lang="et-EE" sz="6600" dirty="0" err="1" smtClean="0"/>
              <a:t>al</a:t>
            </a:r>
            <a:endParaRPr lang="en-US" sz="6600" dirty="0"/>
          </a:p>
        </p:txBody>
      </p:sp>
      <p:sp>
        <p:nvSpPr>
          <p:cNvPr id="29" name="Rectangle 28"/>
          <p:cNvSpPr/>
          <p:nvPr/>
        </p:nvSpPr>
        <p:spPr>
          <a:xfrm>
            <a:off x="15480000" y="13680000"/>
            <a:ext cx="14040000" cy="172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532963" y="41134454"/>
            <a:ext cx="147222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Tänusõnad – PUT57, CERN+ ….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5139987" y="4320000"/>
            <a:ext cx="14380013" cy="86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487902" y="36273993"/>
            <a:ext cx="12457384" cy="337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6373725" y="31286850"/>
            <a:ext cx="12457384" cy="3371761"/>
            <a:chOff x="0" y="32400000"/>
            <a:chExt cx="30279975" cy="8640000"/>
          </a:xfrm>
        </p:grpSpPr>
        <p:sp>
          <p:nvSpPr>
            <p:cNvPr id="36" name="TextBox 35"/>
            <p:cNvSpPr txBox="1"/>
            <p:nvPr/>
          </p:nvSpPr>
          <p:spPr>
            <a:xfrm>
              <a:off x="968832" y="34553115"/>
              <a:ext cx="28342311" cy="1514812"/>
            </a:xfrm>
            <a:prstGeom prst="rect">
              <a:avLst/>
            </a:prstGeom>
            <a:noFill/>
          </p:spPr>
          <p:txBody>
            <a:bodyPr wrap="square" lIns="129351" tIns="64676" rIns="129351" bIns="64676" rtlCol="0">
              <a:spAutoFit/>
            </a:bodyPr>
            <a:lstStyle/>
            <a:p>
              <a:r>
                <a:rPr lang="et-EE" dirty="0" smtClean="0"/>
                <a:t>Järeldused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32400000"/>
              <a:ext cx="30279975" cy="864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28739" r="48460" b="20994"/>
          <a:stretch/>
        </p:blipFill>
        <p:spPr bwMode="auto">
          <a:xfrm>
            <a:off x="739301" y="19550781"/>
            <a:ext cx="7258210" cy="678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:\data_2_i\localhost_2\comsol4_models\helsinki\stress-strain curve simulations\moviefr001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32" y="17421073"/>
            <a:ext cx="7364236" cy="552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3" y="252903"/>
            <a:ext cx="3259154" cy="33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778" y="252903"/>
            <a:ext cx="3561355" cy="33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248901" y="2542932"/>
            <a:ext cx="9621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5400" dirty="0" smtClean="0"/>
              <a:t>Kontaktandmed</a:t>
            </a:r>
            <a:endParaRPr lang="en-US" sz="6600" dirty="0"/>
          </a:p>
        </p:txBody>
      </p:sp>
      <p:sp>
        <p:nvSpPr>
          <p:cNvPr id="43" name="TextBox 42"/>
          <p:cNvSpPr txBox="1"/>
          <p:nvPr/>
        </p:nvSpPr>
        <p:spPr>
          <a:xfrm>
            <a:off x="7577432" y="11016470"/>
            <a:ext cx="7941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t-EE" sz="4000" dirty="0" smtClean="0"/>
              <a:t>Box dimensions: 186x193x199 </a:t>
            </a:r>
            <a:r>
              <a:rPr lang="en-US" sz="4000" dirty="0" smtClean="0"/>
              <a:t>Å</a:t>
            </a:r>
            <a:endParaRPr lang="et-EE" sz="4000" dirty="0" smtClean="0"/>
          </a:p>
          <a:p>
            <a:pPr marL="571500" indent="-571500">
              <a:buFontTx/>
              <a:buChar char="-"/>
            </a:pPr>
            <a:r>
              <a:rPr lang="et-EE" sz="4000" dirty="0" smtClean="0"/>
              <a:t>Cu </a:t>
            </a:r>
            <a:r>
              <a:rPr lang="en-US" sz="4000" dirty="0" smtClean="0"/>
              <a:t>&lt;110&gt;  direction in </a:t>
            </a:r>
            <a:r>
              <a:rPr lang="en-US" sz="4000" i="1" dirty="0" smtClean="0"/>
              <a:t>z</a:t>
            </a:r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Various </a:t>
            </a:r>
            <a:r>
              <a:rPr lang="en-US" sz="4000" i="1" dirty="0" smtClean="0"/>
              <a:t>r</a:t>
            </a:r>
            <a:r>
              <a:rPr lang="en-US" sz="4000" dirty="0" smtClean="0"/>
              <a:t> and </a:t>
            </a:r>
            <a:r>
              <a:rPr lang="en-US" sz="4000" i="1" dirty="0" smtClean="0"/>
              <a:t>h</a:t>
            </a:r>
            <a:endParaRPr lang="et-EE" sz="4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20000" y="4364713"/>
            <a:ext cx="60983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39999" y="4341497"/>
            <a:ext cx="73999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0000" y="6247914"/>
            <a:ext cx="585103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Frequent vacuum break-downs in CLIC accelerating structures are presumably caused by field-enhancing needles appearing on the surface. The origin of these needles is unclear and voids or precipitates near the surface could be the cause.</a:t>
            </a:r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15139986" y="4341496"/>
            <a:ext cx="143800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29081" y="1368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Near-surface voids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484540" y="1368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 precipitates in Cu</a:t>
            </a:r>
            <a:endParaRPr lang="en-US" dirty="0"/>
          </a:p>
        </p:txBody>
      </p:sp>
      <p:pic>
        <p:nvPicPr>
          <p:cNvPr id="51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619" y="15034217"/>
            <a:ext cx="7249975" cy="5437481"/>
          </a:xfrm>
          <a:prstGeom prst="rect">
            <a:avLst/>
          </a:prstGeom>
        </p:spPr>
      </p:pic>
      <p:pic>
        <p:nvPicPr>
          <p:cNvPr id="52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819" y="19482536"/>
            <a:ext cx="8024447" cy="601833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6185801" y="20814431"/>
            <a:ext cx="5693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 = 22.8 </a:t>
            </a:r>
            <a:r>
              <a:rPr lang="en-US" sz="4000" dirty="0" smtClean="0"/>
              <a:t>GV/m, t = 180 </a:t>
            </a:r>
            <a:r>
              <a:rPr lang="en-US" sz="4000" dirty="0" err="1" smtClean="0"/>
              <a:t>ps</a:t>
            </a:r>
            <a:endParaRPr lang="en-US" sz="4000" dirty="0"/>
          </a:p>
        </p:txBody>
      </p:sp>
      <p:sp>
        <p:nvSpPr>
          <p:cNvPr id="54" name="Rectangle 53"/>
          <p:cNvSpPr/>
          <p:nvPr/>
        </p:nvSpPr>
        <p:spPr>
          <a:xfrm>
            <a:off x="23788619" y="25500871"/>
            <a:ext cx="5316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E = 22.8 GV/m, </a:t>
            </a:r>
            <a:r>
              <a:rPr lang="en-US" sz="4000" dirty="0" smtClean="0"/>
              <a:t>t = 10 </a:t>
            </a:r>
            <a:r>
              <a:rPr lang="en-US" sz="4000" dirty="0" err="1" smtClean="0"/>
              <a:t>ps</a:t>
            </a:r>
            <a:endParaRPr lang="en-US" sz="4000" dirty="0"/>
          </a:p>
        </p:txBody>
      </p:sp>
      <p:pic>
        <p:nvPicPr>
          <p:cNvPr id="56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352" y="23235319"/>
            <a:ext cx="8281065" cy="621079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7521400" y="29578426"/>
            <a:ext cx="3140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E = 29.1 GV/m</a:t>
            </a:r>
            <a:endParaRPr lang="en-US" sz="4000" dirty="0"/>
          </a:p>
        </p:txBody>
      </p:sp>
      <p:sp>
        <p:nvSpPr>
          <p:cNvPr id="58" name="TextBox 57"/>
          <p:cNvSpPr txBox="1"/>
          <p:nvPr/>
        </p:nvSpPr>
        <p:spPr>
          <a:xfrm>
            <a:off x="21850819" y="27020886"/>
            <a:ext cx="76365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Continually increasing the electric field was found to create a void below the precipitate just before extensive surface vaporization.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15451453" y="9645912"/>
                <a:ext cx="14035888" cy="2074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4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i="1">
                              <a:latin typeface="Cambria Math"/>
                            </a:rPr>
                            <m:t>𝑗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𝛼𝛽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4000" b="0" dirty="0" smtClean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1453" y="9645912"/>
                <a:ext cx="14035888" cy="20740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Content Placeholder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441" y="5499261"/>
            <a:ext cx="5462613" cy="4096959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5532963" y="5718930"/>
            <a:ext cx="91840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Classical molecular dynamics with LAMMPS.</a:t>
            </a:r>
          </a:p>
          <a:p>
            <a:endParaRPr lang="en-US" sz="4000" dirty="0"/>
          </a:p>
          <a:p>
            <a:r>
              <a:rPr lang="en-US" sz="4000" dirty="0" smtClean="0"/>
              <a:t>Using the Bonny et al. many-body EAM potential. [1]</a:t>
            </a:r>
            <a:endParaRPr lang="en-US" sz="4000" dirty="0"/>
          </a:p>
        </p:txBody>
      </p:sp>
      <p:sp>
        <p:nvSpPr>
          <p:cNvPr id="63" name="TextBox 62"/>
          <p:cNvSpPr txBox="1"/>
          <p:nvPr/>
        </p:nvSpPr>
        <p:spPr>
          <a:xfrm>
            <a:off x="15788780" y="36805711"/>
            <a:ext cx="13627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[1] </a:t>
            </a:r>
            <a:r>
              <a:rPr lang="en-US" sz="3600" dirty="0"/>
              <a:t>Bonny, G., </a:t>
            </a:r>
            <a:r>
              <a:rPr lang="en-US" sz="3600" dirty="0" err="1"/>
              <a:t>Pasianot</a:t>
            </a:r>
            <a:r>
              <a:rPr lang="en-US" sz="3600" dirty="0"/>
              <a:t>, R. C., </a:t>
            </a:r>
            <a:r>
              <a:rPr lang="en-US" sz="3600" dirty="0" err="1"/>
              <a:t>Castin</a:t>
            </a:r>
            <a:r>
              <a:rPr lang="en-US" sz="3600" dirty="0"/>
              <a:t>, N. &amp; </a:t>
            </a:r>
            <a:r>
              <a:rPr lang="en-US" sz="3600" dirty="0" err="1"/>
              <a:t>Malerba</a:t>
            </a:r>
            <a:r>
              <a:rPr lang="en-US" sz="3600" dirty="0"/>
              <a:t>, L</a:t>
            </a:r>
            <a:r>
              <a:rPr lang="en-US" sz="3600" dirty="0" smtClean="0"/>
              <a:t>., </a:t>
            </a:r>
            <a:r>
              <a:rPr lang="en-US" sz="3600" i="1" dirty="0" smtClean="0"/>
              <a:t>Philos</a:t>
            </a:r>
            <a:r>
              <a:rPr lang="en-US" sz="3600" i="1" dirty="0"/>
              <a:t>. Mag.</a:t>
            </a:r>
            <a:r>
              <a:rPr lang="en-US" sz="3600" dirty="0"/>
              <a:t> </a:t>
            </a:r>
            <a:r>
              <a:rPr lang="en-US" sz="3600" b="1" dirty="0"/>
              <a:t>89,</a:t>
            </a:r>
            <a:r>
              <a:rPr lang="en-US" sz="3600" dirty="0"/>
              <a:t> 3531–3546 (2009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[2] </a:t>
            </a:r>
            <a:r>
              <a:rPr lang="en-US" sz="3600" dirty="0" err="1"/>
              <a:t>Pohjonen</a:t>
            </a:r>
            <a:r>
              <a:rPr lang="en-US" sz="3600" dirty="0"/>
              <a:t>, A. S., </a:t>
            </a:r>
            <a:r>
              <a:rPr lang="en-US" sz="3600" dirty="0" err="1"/>
              <a:t>Djurabekova</a:t>
            </a:r>
            <a:r>
              <a:rPr lang="en-US" sz="3600" dirty="0"/>
              <a:t>, F., </a:t>
            </a:r>
            <a:r>
              <a:rPr lang="en-US" sz="3600" dirty="0" err="1"/>
              <a:t>Nordlund</a:t>
            </a:r>
            <a:r>
              <a:rPr lang="en-US" sz="3600" dirty="0"/>
              <a:t>, K., </a:t>
            </a:r>
            <a:r>
              <a:rPr lang="en-US" sz="3600" dirty="0" err="1"/>
              <a:t>Kuronen</a:t>
            </a:r>
            <a:r>
              <a:rPr lang="en-US" sz="3600" dirty="0"/>
              <a:t>, A. &amp; Fitzgerald, S. P</a:t>
            </a:r>
            <a:r>
              <a:rPr lang="en-US" sz="3600" dirty="0" smtClean="0"/>
              <a:t>., </a:t>
            </a:r>
            <a:r>
              <a:rPr lang="en-US" sz="3600" i="1" dirty="0"/>
              <a:t>J. Appl. Phys.</a:t>
            </a:r>
            <a:r>
              <a:rPr lang="en-US" sz="3600" dirty="0"/>
              <a:t> </a:t>
            </a:r>
            <a:r>
              <a:rPr lang="en-US" sz="3600" b="1" dirty="0"/>
              <a:t>110,</a:t>
            </a:r>
            <a:r>
              <a:rPr lang="en-US" sz="3600" dirty="0"/>
              <a:t> 023509 (2011).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20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301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Vigonski</dc:creator>
  <cp:lastModifiedBy>Simon Vigonski</cp:lastModifiedBy>
  <cp:revision>26</cp:revision>
  <dcterms:created xsi:type="dcterms:W3CDTF">2013-10-24T07:40:16Z</dcterms:created>
  <dcterms:modified xsi:type="dcterms:W3CDTF">2013-10-25T06:58:57Z</dcterms:modified>
</cp:coreProperties>
</file>