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05" r:id="rId14"/>
    <p:sldId id="316" r:id="rId15"/>
    <p:sldId id="306" r:id="rId16"/>
    <p:sldId id="307" r:id="rId17"/>
    <p:sldId id="317" r:id="rId18"/>
    <p:sldId id="318" r:id="rId19"/>
    <p:sldId id="319" r:id="rId20"/>
    <p:sldId id="320" r:id="rId21"/>
    <p:sldId id="321" r:id="rId22"/>
    <p:sldId id="309" r:id="rId23"/>
    <p:sldId id="322" r:id="rId24"/>
    <p:sldId id="323" r:id="rId25"/>
    <p:sldId id="310" r:id="rId26"/>
    <p:sldId id="308" r:id="rId27"/>
  </p:sldIdLst>
  <p:sldSz cx="9144000" cy="6858000" type="screen4x3"/>
  <p:notesSz cx="7315200" cy="9601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77391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04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4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342"/>
            <a:ext cx="585284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4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Outline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tallk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– everybody who knows it fairly well, please bear with me 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After that, surface electrode model, the motivation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5A3B-800F-4D25-B50E-9B078F145B5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  <p:pic>
        <p:nvPicPr>
          <p:cNvPr id="12" name="Picture 11" descr="Dora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5984" y="6286520"/>
            <a:ext cx="1115991" cy="459788"/>
          </a:xfrm>
          <a:prstGeom prst="rect">
            <a:avLst/>
          </a:prstGeom>
        </p:spPr>
      </p:pic>
      <p:pic>
        <p:nvPicPr>
          <p:cNvPr id="13" name="Picture 12" descr="uks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14282" y="6143622"/>
            <a:ext cx="1043586" cy="714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u="sng" baseline="30000" dirty="0" smtClean="0"/>
              <a:t>*#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baseline="30000" dirty="0" smtClean="0"/>
              <a:t>#</a:t>
            </a:r>
            <a:r>
              <a:rPr lang="en-US" altLang="ko-KR" sz="24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Kim</a:t>
            </a:r>
            <a:r>
              <a:rPr lang="en-US" altLang="ko-KR" sz="2400" b="1" baseline="30000" dirty="0" smtClean="0"/>
              <a:t>*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Jung</a:t>
            </a:r>
            <a:r>
              <a:rPr lang="en-US" altLang="ko-KR" sz="2400" b="1" baseline="30000" dirty="0" smtClean="0"/>
              <a:t>*</a:t>
            </a:r>
            <a:endParaRPr lang="en-US" altLang="ko-KR" sz="2400" b="1" baseline="30000" dirty="0"/>
          </a:p>
          <a:p>
            <a:pPr algn="ctr"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en-US" altLang="ko-KR" sz="1400" dirty="0" smtClean="0">
                <a:solidFill>
                  <a:srgbClr val="000000"/>
                </a:solidFill>
              </a:rPr>
              <a:t>*Active </a:t>
            </a:r>
            <a:r>
              <a:rPr lang="en-US" altLang="ko-KR" sz="1400" dirty="0">
                <a:solidFill>
                  <a:srgbClr val="000000"/>
                </a:solidFill>
              </a:rPr>
              <a:t>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</a:t>
            </a:r>
            <a:r>
              <a:rPr lang="en-US" altLang="ko-KR" sz="1400" dirty="0" smtClean="0"/>
              <a:t>Reno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baseline="30000" dirty="0" smtClean="0"/>
              <a:t>#</a:t>
            </a:r>
            <a:r>
              <a:rPr lang="en-US" altLang="ko-KR" sz="1400" dirty="0" smtClean="0"/>
              <a:t>IMS Lab, Institute of Technology, Tartu University, Estonia</a:t>
            </a:r>
            <a:endParaRPr lang="en-US" altLang="ko-KR" sz="1400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23, 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857224" y="3286124"/>
            <a:ext cx="3002008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Patterned </a:t>
            </a:r>
            <a:r>
              <a:rPr lang="en-US" dirty="0" smtClean="0"/>
              <a:t>electrodes</a:t>
            </a:r>
          </a:p>
          <a:p>
            <a:pPr lvl="1"/>
            <a:r>
              <a:rPr lang="en-US" dirty="0" smtClean="0"/>
              <a:t>3D bending</a:t>
            </a:r>
          </a:p>
          <a:p>
            <a:pPr lvl="1"/>
            <a:r>
              <a:rPr lang="en-US" dirty="0" smtClean="0"/>
              <a:t>Different 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3) Electrode </a:t>
            </a:r>
            <a:r>
              <a:rPr lang="en-US" dirty="0" smtClean="0"/>
              <a:t>conductivity characterization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142976" y="2857496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143380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2264" y="6000768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>
            <a:off x="4857752" y="507207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29322" y="47148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 that is used in the</a:t>
            </a:r>
            <a:br>
              <a:rPr lang="en-US" dirty="0" smtClean="0"/>
            </a:br>
            <a:r>
              <a:rPr lang="en-US" dirty="0" smtClean="0"/>
              <a:t>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8662" y="3500438"/>
            <a:ext cx="3657600" cy="381000"/>
            <a:chOff x="928662" y="3500438"/>
            <a:chExt cx="36576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57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812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860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286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38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9662" y="3500438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8462" y="3500438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2462" y="3500438"/>
            <a:ext cx="3429000" cy="381000"/>
            <a:chOff x="4662462" y="3500438"/>
            <a:chExt cx="3429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15062" y="3500438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462" y="3500438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386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864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1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390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33" name="Elbow Connector 32"/>
          <p:cNvCxnSpPr>
            <a:stCxn id="32" idx="3"/>
            <a:endCxn id="25" idx="3"/>
          </p:cNvCxnSpPr>
          <p:nvPr/>
        </p:nvCxnSpPr>
        <p:spPr>
          <a:xfrm rot="5400000">
            <a:off x="4456180" y="353920"/>
            <a:ext cx="1588" cy="7010400"/>
          </a:xfrm>
          <a:prstGeom prst="bentConnector3">
            <a:avLst>
              <a:gd name="adj1" fmla="val 1580088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14488"/>
            <a:ext cx="41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mesh – due to projection </a:t>
            </a:r>
            <a:r>
              <a:rPr lang="en-US" dirty="0" smtClean="0"/>
              <a:t>coupling</a:t>
            </a:r>
            <a:br>
              <a:rPr lang="en-US" dirty="0" smtClean="0"/>
            </a:br>
            <a:r>
              <a:rPr lang="en-US" dirty="0" smtClean="0"/>
              <a:t>(both for 2D and 3D simulations)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00364" y="1643050"/>
            <a:ext cx="1809679" cy="3083976"/>
            <a:chOff x="3000364" y="1643050"/>
            <a:chExt cx="1809679" cy="3083976"/>
          </a:xfrm>
        </p:grpSpPr>
        <p:grpSp>
          <p:nvGrpSpPr>
            <p:cNvPr id="46" name="Group 45"/>
            <p:cNvGrpSpPr/>
            <p:nvPr/>
          </p:nvGrpSpPr>
          <p:grpSpPr>
            <a:xfrm>
              <a:off x="3071802" y="1643050"/>
              <a:ext cx="1738241" cy="2593777"/>
              <a:chOff x="2057400" y="2286000"/>
              <a:chExt cx="1738241" cy="25937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2514600" y="2743200"/>
                <a:ext cx="304800" cy="21336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5400000" flipH="1" flipV="1">
                <a:off x="2743200" y="2438400"/>
                <a:ext cx="5334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49" name="Curved Connector 48"/>
              <p:cNvCxnSpPr/>
              <p:nvPr/>
            </p:nvCxnSpPr>
            <p:spPr>
              <a:xfrm rot="16200000" flipV="1">
                <a:off x="2019300" y="2400300"/>
                <a:ext cx="5334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0" name="Shape 39"/>
              <p:cNvCxnSpPr>
                <a:stCxn id="47" idx="3"/>
              </p:cNvCxnSpPr>
              <p:nvPr/>
            </p:nvCxnSpPr>
            <p:spPr>
              <a:xfrm flipV="1">
                <a:off x="2819400" y="35814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1" name="Shape 40"/>
              <p:cNvCxnSpPr/>
              <p:nvPr/>
            </p:nvCxnSpPr>
            <p:spPr>
              <a:xfrm flipV="1">
                <a:off x="2819400" y="4495800"/>
                <a:ext cx="381000" cy="3048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2133600" y="22860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19400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48000" y="36576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48000" y="4572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00364" y="435769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Straight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3504" y="1357298"/>
            <a:ext cx="3429140" cy="3369728"/>
            <a:chOff x="5143504" y="1357298"/>
            <a:chExt cx="3429140" cy="3369728"/>
          </a:xfrm>
        </p:grpSpPr>
        <p:sp>
          <p:nvSpPr>
            <p:cNvPr id="70" name="TextBox 69"/>
            <p:cNvSpPr txBox="1"/>
            <p:nvPr/>
          </p:nvSpPr>
          <p:spPr>
            <a:xfrm>
              <a:off x="5429256" y="4357694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43504" y="1357298"/>
              <a:ext cx="3429140" cy="2943228"/>
              <a:chOff x="5143504" y="1357298"/>
              <a:chExt cx="3429140" cy="29432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43504" y="1785926"/>
                <a:ext cx="2119241" cy="2514600"/>
                <a:chOff x="5181600" y="2667000"/>
                <a:chExt cx="2119241" cy="2514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181600" y="26670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+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71"/>
                <p:cNvGrpSpPr/>
                <p:nvPr/>
              </p:nvGrpSpPr>
              <p:grpSpPr>
                <a:xfrm>
                  <a:off x="5181600" y="2667000"/>
                  <a:ext cx="2119241" cy="2514600"/>
                  <a:chOff x="3581400" y="2514600"/>
                  <a:chExt cx="2119241" cy="25146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343400" y="3352800"/>
                    <a:ext cx="304800" cy="914400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-Shape 59"/>
                  <p:cNvSpPr/>
                  <p:nvPr/>
                </p:nvSpPr>
                <p:spPr>
                  <a:xfrm rot="10800000">
                    <a:off x="3962400" y="2743200"/>
                    <a:ext cx="685800" cy="609600"/>
                  </a:xfrm>
                  <a:prstGeom prst="corner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L-Shape 60"/>
                  <p:cNvSpPr/>
                  <p:nvPr/>
                </p:nvSpPr>
                <p:spPr>
                  <a:xfrm>
                    <a:off x="4343400" y="4267200"/>
                    <a:ext cx="609600" cy="762000"/>
                  </a:xfrm>
                  <a:prstGeom prst="corner">
                    <a:avLst>
                      <a:gd name="adj1" fmla="val 1"/>
                      <a:gd name="adj2" fmla="val 50000"/>
                    </a:avLst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" name="Curved Connector 61"/>
                  <p:cNvCxnSpPr/>
                  <p:nvPr/>
                </p:nvCxnSpPr>
                <p:spPr>
                  <a:xfrm rot="10800000">
                    <a:off x="3657600" y="2514600"/>
                    <a:ext cx="3810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hape 43"/>
                  <p:cNvCxnSpPr>
                    <a:stCxn id="59" idx="3"/>
                  </p:cNvCxnSpPr>
                  <p:nvPr/>
                </p:nvCxnSpPr>
                <p:spPr>
                  <a:xfrm flipV="1">
                    <a:off x="4648200" y="3429000"/>
                    <a:ext cx="457200" cy="3810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hape 44"/>
                  <p:cNvCxnSpPr/>
                  <p:nvPr/>
                </p:nvCxnSpPr>
                <p:spPr>
                  <a:xfrm rot="5400000" flipH="1" flipV="1">
                    <a:off x="4648200" y="4572000"/>
                    <a:ext cx="457200" cy="4572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Curved Connector 64"/>
                  <p:cNvCxnSpPr/>
                  <p:nvPr/>
                </p:nvCxnSpPr>
                <p:spPr>
                  <a:xfrm rot="10800000" flipV="1">
                    <a:off x="3810000" y="3048000"/>
                    <a:ext cx="3048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1400" y="2971800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-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53000" y="34290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53000" y="43434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1" name="TextBox 70"/>
              <p:cNvSpPr txBox="1"/>
              <p:nvPr/>
            </p:nvSpPr>
            <p:spPr>
              <a:xfrm>
                <a:off x="6786578" y="135729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Small area of higher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Surface resistance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10800000" flipV="1">
                <a:off x="6215074" y="1714488"/>
                <a:ext cx="571504" cy="285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4" y="1000108"/>
            <a:ext cx="8242506" cy="5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</a:t>
            </a:r>
            <a:r>
              <a:rPr lang="en-US" dirty="0" smtClean="0"/>
              <a:t>the actuation</a:t>
            </a:r>
            <a:endParaRPr lang="en-US" dirty="0" smtClean="0"/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Physics background</a:t>
            </a:r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results show that the model predictions are correct</a:t>
            </a:r>
          </a:p>
          <a:p>
            <a:pPr lvl="1"/>
            <a:r>
              <a:rPr lang="en-US" dirty="0" smtClean="0"/>
              <a:t>Both electric current and the voltage drop calculations are</a:t>
            </a:r>
            <a:br>
              <a:rPr lang="en-US" dirty="0" smtClean="0"/>
            </a:br>
            <a:r>
              <a:rPr lang="en-US" dirty="0" smtClean="0"/>
              <a:t>rather realistic</a:t>
            </a:r>
          </a:p>
          <a:p>
            <a:pPr lvl="1"/>
            <a:r>
              <a:rPr lang="en-US" dirty="0" smtClean="0"/>
              <a:t>3D model works as well!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Simplify the model…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r>
              <a:rPr lang="en-US" dirty="0" smtClean="0"/>
              <a:t>Ionic 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current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Could be used for characterizing the surface – does not </a:t>
            </a:r>
            <a:br>
              <a:rPr lang="en-US" dirty="0" smtClean="0"/>
            </a:br>
            <a:r>
              <a:rPr lang="en-US" dirty="0" smtClean="0"/>
              <a:t>change the ionic behavior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7224" y="1785926"/>
            <a:ext cx="7162800" cy="381000"/>
            <a:chOff x="834112" y="2356732"/>
            <a:chExt cx="7162800" cy="381000"/>
          </a:xfrm>
        </p:grpSpPr>
        <p:grpSp>
          <p:nvGrpSpPr>
            <p:cNvPr id="5" name="Group 4"/>
            <p:cNvGrpSpPr/>
            <p:nvPr/>
          </p:nvGrpSpPr>
          <p:grpSpPr>
            <a:xfrm>
              <a:off x="834112" y="2356732"/>
              <a:ext cx="3657600" cy="381000"/>
              <a:chOff x="928662" y="3500438"/>
              <a:chExt cx="3657600" cy="3810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57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7" name="Oval 6"/>
              <p:cNvSpPr/>
              <p:nvPr/>
            </p:nvSpPr>
            <p:spPr>
              <a:xfrm>
                <a:off x="26812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9860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9" name="Oval 8"/>
              <p:cNvSpPr/>
              <p:nvPr/>
            </p:nvSpPr>
            <p:spPr>
              <a:xfrm>
                <a:off x="9286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4338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9662" y="3500438"/>
                <a:ext cx="92845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 flux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8462" y="3500438"/>
                <a:ext cx="90281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current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67912" y="2356732"/>
              <a:ext cx="3429000" cy="381000"/>
              <a:chOff x="4662462" y="3500438"/>
              <a:chExt cx="3429000" cy="381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15062" y="3500438"/>
                <a:ext cx="1479957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voltage drop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62462" y="3500438"/>
                <a:ext cx="153118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electrode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7386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" name="Oval 16"/>
              <p:cNvSpPr/>
              <p:nvPr/>
            </p:nvSpPr>
            <p:spPr>
              <a:xfrm>
                <a:off x="61864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491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Oval 18"/>
              <p:cNvSpPr/>
              <p:nvPr/>
            </p:nvSpPr>
            <p:spPr>
              <a:xfrm>
                <a:off x="79390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5400000">
              <a:off x="4361630" y="-789786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7" name="Group 26"/>
          <p:cNvGrpSpPr/>
          <p:nvPr/>
        </p:nvGrpSpPr>
        <p:grpSpPr>
          <a:xfrm>
            <a:off x="4000496" y="2214554"/>
            <a:ext cx="500066" cy="357190"/>
            <a:chOff x="4000496" y="2214554"/>
            <a:chExt cx="500066" cy="35719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000496" y="2214554"/>
              <a:ext cx="500066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000496" y="2214554"/>
              <a:ext cx="428628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276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Changed diffusion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constant.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current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smtClean="0">
                <a:solidFill>
                  <a:srgbClr val="C00000"/>
                </a:solidFill>
              </a:rPr>
              <a:t>value is not </a:t>
            </a:r>
            <a:r>
              <a:rPr lang="en-US" sz="1600" b="1" dirty="0" smtClean="0">
                <a:solidFill>
                  <a:srgbClr val="C00000"/>
                </a:solidFill>
              </a:rPr>
              <a:t>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423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715272" y="2500306"/>
          <a:ext cx="1168631" cy="2106611"/>
        </p:xfrm>
        <a:graphic>
          <a:graphicData uri="http://schemas.openxmlformats.org/presentationml/2006/ole">
            <p:oleObj spid="_x0000_s32771" name="Image" r:id="rId3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2395538"/>
          <a:ext cx="4214813" cy="822325"/>
        </p:xfrm>
        <a:graphic>
          <a:graphicData uri="http://schemas.openxmlformats.org/presentationml/2006/ole">
            <p:oleObj spid="_x0000_s1027" name="Equation" r:id="rId5" imgW="201924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6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7" imgW="126720" imgH="203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1428736"/>
          <a:ext cx="2428875" cy="474662"/>
        </p:xfrm>
        <a:graphic>
          <a:graphicData uri="http://schemas.openxmlformats.org/presentationml/2006/ole">
            <p:oleObj spid="_x0000_s2050" name="Equation" r:id="rId5" imgW="20192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6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7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8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86322"/>
          <a:ext cx="238125" cy="246063"/>
        </p:xfrm>
        <a:graphic>
          <a:graphicData uri="http://schemas.openxmlformats.org/presentationml/2006/ole">
            <p:oleObj spid="_x0000_s2055" name="Equation" r:id="rId9" imgW="126720" imgH="13968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00298" y="1571612"/>
            <a:ext cx="4572032" cy="1500198"/>
            <a:chOff x="2500298" y="1571612"/>
            <a:chExt cx="4572032" cy="1500198"/>
          </a:xfrm>
        </p:grpSpPr>
        <p:sp>
          <p:nvSpPr>
            <p:cNvPr id="11" name="Oval 10"/>
            <p:cNvSpPr/>
            <p:nvPr/>
          </p:nvSpPr>
          <p:spPr bwMode="auto">
            <a:xfrm>
              <a:off x="2500298" y="2714620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16" y="157161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4" name="Elbow Connector 13"/>
            <p:cNvCxnSpPr>
              <a:stCxn id="11" idx="4"/>
              <a:endCxn id="12" idx="4"/>
            </p:cNvCxnSpPr>
            <p:nvPr/>
          </p:nvCxnSpPr>
          <p:spPr bwMode="auto">
            <a:xfrm rot="5400000" flipH="1" flipV="1">
              <a:off x="4179091" y="285728"/>
              <a:ext cx="1285884" cy="4286280"/>
            </a:xfrm>
            <a:prstGeom prst="bentConnector3">
              <a:avLst>
                <a:gd name="adj1" fmla="val -1777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85918" y="2857496"/>
          <a:ext cx="1739870" cy="463549"/>
        </p:xfrm>
        <a:graphic>
          <a:graphicData uri="http://schemas.openxmlformats.org/presentationml/2006/ole">
            <p:oleObj spid="_x0000_s3076" name="Equation" r:id="rId7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27288" y="3487738"/>
          <a:ext cx="715962" cy="290512"/>
        </p:xfrm>
        <a:graphic>
          <a:graphicData uri="http://schemas.openxmlformats.org/presentationml/2006/ole">
            <p:oleObj spid="_x0000_s3077" name="Equation" r:id="rId8" imgW="469800" imgH="1904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71802" y="1928802"/>
            <a:ext cx="3643338" cy="1428760"/>
            <a:chOff x="3071802" y="1928802"/>
            <a:chExt cx="3643338" cy="1428760"/>
          </a:xfrm>
        </p:grpSpPr>
        <p:sp>
          <p:nvSpPr>
            <p:cNvPr id="10" name="Oval 9"/>
            <p:cNvSpPr/>
            <p:nvPr/>
          </p:nvSpPr>
          <p:spPr bwMode="auto">
            <a:xfrm>
              <a:off x="3071802" y="3000372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0826" y="192880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2" name="Elbow Connector 11"/>
            <p:cNvCxnSpPr>
              <a:stCxn id="10" idx="4"/>
              <a:endCxn id="11" idx="4"/>
            </p:cNvCxnSpPr>
            <p:nvPr/>
          </p:nvCxnSpPr>
          <p:spPr bwMode="auto">
            <a:xfrm rot="5400000" flipH="1" flipV="1">
              <a:off x="4321967" y="1071546"/>
              <a:ext cx="1214446" cy="3357586"/>
            </a:xfrm>
            <a:prstGeom prst="bentConnector3">
              <a:avLst>
                <a:gd name="adj1" fmla="val -18823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6280" cy="5143536"/>
          </a:xfrm>
        </p:spPr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/>
              <a:t>effect of the electrode</a:t>
            </a:r>
            <a:r>
              <a:rPr lang="en-US" dirty="0" smtClean="0"/>
              <a:t>s </a:t>
            </a:r>
            <a:r>
              <a:rPr lang="en-US" dirty="0" smtClean="0"/>
              <a:t>on </a:t>
            </a:r>
            <a:r>
              <a:rPr lang="en-US" dirty="0" smtClean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potential inside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polymer.</a:t>
            </a:r>
            <a:br>
              <a:rPr lang="en-US" dirty="0" smtClean="0"/>
            </a:br>
            <a:r>
              <a:rPr lang="en-US" dirty="0" smtClean="0"/>
              <a:t>Why?</a:t>
            </a:r>
          </a:p>
          <a:p>
            <a:pPr>
              <a:buNone/>
            </a:pPr>
            <a:r>
              <a:rPr lang="en-US" dirty="0" smtClean="0"/>
              <a:t>	1)Some samples have </a:t>
            </a:r>
            <a:br>
              <a:rPr lang="en-US" dirty="0" smtClean="0"/>
            </a:br>
            <a:r>
              <a:rPr lang="en-US" dirty="0" smtClean="0"/>
              <a:t>shown 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resistance…</a:t>
            </a: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 which leads to</a:t>
            </a:r>
            <a:br>
              <a:rPr lang="en-US" dirty="0" smtClean="0"/>
            </a:br>
            <a:r>
              <a:rPr lang="en-US" dirty="0" smtClean="0"/>
              <a:t>a voltage 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drop  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25997</TotalTime>
  <Words>731</Words>
  <Application>Microsoft Office PowerPoint</Application>
  <PresentationFormat>On-screen Show (4:3)</PresentationFormat>
  <Paragraphs>250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기본 디자인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 - Comsol</vt:lpstr>
      <vt:lpstr>Surface resistance model - Comsol</vt:lpstr>
      <vt:lpstr>Surface resistance model - Comsol</vt:lpstr>
      <vt:lpstr>Results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Discussion</vt:lpstr>
      <vt:lpstr>Results – simplifications</vt:lpstr>
      <vt:lpstr>Results – simplified model</vt:lpstr>
      <vt:lpstr>Conclusions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913</cp:revision>
  <dcterms:created xsi:type="dcterms:W3CDTF">2007-11-28T08:24:32Z</dcterms:created>
  <dcterms:modified xsi:type="dcterms:W3CDTF">2009-09-21T15:56:46Z</dcterms:modified>
</cp:coreProperties>
</file>