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3" r:id="rId6"/>
    <p:sldId id="260" r:id="rId7"/>
    <p:sldId id="259" r:id="rId8"/>
    <p:sldId id="264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1859-5D0D-4DE7-AB48-662713AB64BF}" type="datetimeFigureOut">
              <a:rPr lang="et-EE" smtClean="0"/>
              <a:pPr/>
              <a:t>20.11.2007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939EB-A50D-49B2-80C7-D9687BCD33F5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Nafion® </a:t>
            </a:r>
            <a:r>
              <a:rPr lang="et-EE" dirty="0" smtClean="0"/>
              <a:t>ja MD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Jaanus Karo</a:t>
            </a:r>
          </a:p>
          <a:p>
            <a:r>
              <a:rPr lang="et-EE" dirty="0" smtClean="0"/>
              <a:t>20 november 2007</a:t>
            </a:r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Üldist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K. A. </a:t>
            </a:r>
            <a:r>
              <a:rPr lang="en-GB" dirty="0" err="1" smtClean="0"/>
              <a:t>Mauritz</a:t>
            </a:r>
            <a:r>
              <a:rPr lang="en-GB" dirty="0" smtClean="0"/>
              <a:t> and R. B. Moore, </a:t>
            </a:r>
            <a:r>
              <a:rPr lang="en-GB" i="1" dirty="0" smtClean="0"/>
              <a:t>Chem. Rev., </a:t>
            </a:r>
            <a:r>
              <a:rPr lang="en-GB" dirty="0" smtClean="0"/>
              <a:t>2004, </a:t>
            </a:r>
            <a:r>
              <a:rPr lang="en-GB" b="1" dirty="0" smtClean="0"/>
              <a:t>104</a:t>
            </a:r>
            <a:r>
              <a:rPr lang="en-GB" dirty="0" smtClean="0"/>
              <a:t>, 4535–4585. –</a:t>
            </a:r>
            <a:r>
              <a:rPr lang="et-EE" dirty="0" smtClean="0"/>
              <a:t> hetkel Nafioni kohta parim ülevaate artikkel</a:t>
            </a:r>
          </a:p>
          <a:p>
            <a:r>
              <a:rPr lang="et-EE" dirty="0" smtClean="0"/>
              <a:t>Hetkel leidnud umbes 10-15 artiklit Nafioni ja MD-ga seotud</a:t>
            </a:r>
          </a:p>
          <a:p>
            <a:r>
              <a:rPr lang="et-EE" dirty="0" smtClean="0"/>
              <a:t>Umbes sama palju erinevaid töögruppe</a:t>
            </a:r>
          </a:p>
          <a:p>
            <a:r>
              <a:rPr lang="et-EE" dirty="0" smtClean="0"/>
              <a:t>MD täiendab eksperimenti: </a:t>
            </a:r>
            <a:r>
              <a:rPr lang="en-GB" dirty="0" smtClean="0"/>
              <a:t>SO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-</a:t>
            </a:r>
            <a:r>
              <a:rPr lang="en-GB" dirty="0" smtClean="0"/>
              <a:t> </a:t>
            </a:r>
            <a:r>
              <a:rPr lang="et-EE" dirty="0" smtClean="0"/>
              <a:t>gruppide roll</a:t>
            </a:r>
            <a:r>
              <a:rPr lang="en-GB" dirty="0" smtClean="0"/>
              <a:t>, </a:t>
            </a:r>
            <a:r>
              <a:rPr lang="et-EE" dirty="0" smtClean="0"/>
              <a:t>vee klastrite suurused</a:t>
            </a:r>
            <a:r>
              <a:rPr lang="en-GB" dirty="0" smtClean="0"/>
              <a:t>, </a:t>
            </a:r>
            <a:r>
              <a:rPr lang="et-EE" dirty="0" smtClean="0"/>
              <a:t>polümeeri morfoloogia, lisatud ioonide roll (tüüpiliselt</a:t>
            </a:r>
            <a:r>
              <a:rPr lang="en-GB" dirty="0" smtClean="0"/>
              <a:t> Li</a:t>
            </a:r>
            <a:r>
              <a:rPr lang="en-GB" baseline="30000" dirty="0" smtClean="0"/>
              <a:t>+</a:t>
            </a:r>
            <a:r>
              <a:rPr lang="en-GB" dirty="0" smtClean="0"/>
              <a:t> </a:t>
            </a:r>
            <a:r>
              <a:rPr lang="et-EE" dirty="0" smtClean="0"/>
              <a:t>, </a:t>
            </a:r>
            <a:r>
              <a:rPr lang="en-GB" dirty="0" smtClean="0"/>
              <a:t>Na</a:t>
            </a:r>
            <a:r>
              <a:rPr lang="en-GB" baseline="30000" dirty="0" smtClean="0"/>
              <a:t>+</a:t>
            </a:r>
            <a:r>
              <a:rPr lang="et-EE" dirty="0" smtClean="0"/>
              <a:t>, </a:t>
            </a:r>
            <a:r>
              <a:rPr lang="en-GB" dirty="0" smtClean="0"/>
              <a:t>H</a:t>
            </a:r>
            <a:r>
              <a:rPr lang="en-GB" baseline="-25000" dirty="0" smtClean="0"/>
              <a:t>3</a:t>
            </a:r>
            <a:r>
              <a:rPr lang="en-GB" dirty="0" smtClean="0"/>
              <a:t>O</a:t>
            </a:r>
            <a:r>
              <a:rPr lang="en-GB" baseline="30000" dirty="0" smtClean="0"/>
              <a:t>+</a:t>
            </a:r>
            <a:r>
              <a:rPr lang="en-GB" dirty="0" smtClean="0"/>
              <a:t> </a:t>
            </a:r>
            <a:r>
              <a:rPr lang="et-EE" dirty="0" smtClean="0"/>
              <a:t>ja </a:t>
            </a:r>
            <a:r>
              <a:rPr lang="en-GB" dirty="0" smtClean="0"/>
              <a:t>K</a:t>
            </a:r>
            <a:r>
              <a:rPr lang="en-GB" baseline="30000" dirty="0" smtClean="0"/>
              <a:t>+</a:t>
            </a:r>
            <a:r>
              <a:rPr lang="et-EE" dirty="0" smtClean="0"/>
              <a:t>)</a:t>
            </a:r>
          </a:p>
          <a:p>
            <a:r>
              <a:rPr lang="et-EE" dirty="0" smtClean="0"/>
              <a:t>Simulatsiooniboksi suurused alates ~20Å (Dyakov, 1995) kuni </a:t>
            </a:r>
            <a:r>
              <a:rPr lang="en-GB" dirty="0" smtClean="0"/>
              <a:t>: ~80 Å/200 </a:t>
            </a:r>
            <a:r>
              <a:rPr lang="en-GB" dirty="0" err="1" smtClean="0"/>
              <a:t>ps</a:t>
            </a:r>
            <a:r>
              <a:rPr lang="en-GB" dirty="0" smtClean="0"/>
              <a:t> – </a:t>
            </a:r>
            <a:r>
              <a:rPr lang="et-EE" dirty="0" smtClean="0"/>
              <a:t>S.S. Jang, </a:t>
            </a:r>
            <a:r>
              <a:rPr lang="en-GB" i="1" dirty="0" smtClean="0"/>
              <a:t>J. Phys. Chem. B</a:t>
            </a:r>
            <a:r>
              <a:rPr lang="et-EE" i="1" dirty="0" smtClean="0"/>
              <a:t>,</a:t>
            </a:r>
            <a:r>
              <a:rPr lang="en-GB" i="1" dirty="0" smtClean="0"/>
              <a:t> </a:t>
            </a:r>
            <a:r>
              <a:rPr lang="et-EE" b="1" dirty="0" smtClean="0"/>
              <a:t>108</a:t>
            </a:r>
            <a:r>
              <a:rPr lang="et-EE" dirty="0" smtClean="0"/>
              <a:t> (</a:t>
            </a:r>
            <a:r>
              <a:rPr lang="en-GB" dirty="0" smtClean="0"/>
              <a:t>2004</a:t>
            </a:r>
            <a:r>
              <a:rPr lang="et-EE" dirty="0" smtClean="0"/>
              <a:t>)</a:t>
            </a:r>
            <a:r>
              <a:rPr lang="en-GB" dirty="0" smtClean="0"/>
              <a:t> 3149;  83Å/2.5 ns/24300 particles </a:t>
            </a:r>
            <a:r>
              <a:rPr lang="et-EE" dirty="0" smtClean="0"/>
              <a:t>S. Urata, </a:t>
            </a:r>
            <a:r>
              <a:rPr lang="en-GB" i="1" dirty="0" err="1" smtClean="0"/>
              <a:t>J.Phys</a:t>
            </a:r>
            <a:r>
              <a:rPr lang="en-GB" i="1" dirty="0" smtClean="0"/>
              <a:t>. Chem. B</a:t>
            </a:r>
            <a:r>
              <a:rPr lang="et-EE" i="1" dirty="0" smtClean="0"/>
              <a:t>,</a:t>
            </a:r>
            <a:r>
              <a:rPr lang="en-GB" i="1" dirty="0" smtClean="0"/>
              <a:t> </a:t>
            </a:r>
            <a:r>
              <a:rPr lang="en-GB" b="1" dirty="0" smtClean="0"/>
              <a:t>109</a:t>
            </a:r>
            <a:r>
              <a:rPr lang="et-EE" dirty="0" smtClean="0"/>
              <a:t> (</a:t>
            </a:r>
            <a:r>
              <a:rPr lang="en-GB" dirty="0" smtClean="0"/>
              <a:t>2005</a:t>
            </a:r>
            <a:r>
              <a:rPr lang="et-EE" dirty="0" smtClean="0"/>
              <a:t>)</a:t>
            </a:r>
            <a:r>
              <a:rPr lang="en-GB" dirty="0" smtClean="0"/>
              <a:t> 4269.</a:t>
            </a:r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Üldist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t-EE" dirty="0" smtClean="0"/>
              <a:t>All-atom FF(kõrvalahelad) vs. United-atom FF (peaahelad)</a:t>
            </a:r>
          </a:p>
          <a:p>
            <a:r>
              <a:rPr lang="et-EE" dirty="0" smtClean="0"/>
              <a:t>Prootoni transport: Grotthuss (two-state empirical valence-bond (EVB), MS-EVB+MD, [Spohr, </a:t>
            </a:r>
            <a:r>
              <a:rPr lang="en-GB" i="1" dirty="0" smtClean="0"/>
              <a:t>Molecular Simulation</a:t>
            </a:r>
            <a:r>
              <a:rPr lang="en-GB" dirty="0" smtClean="0"/>
              <a:t>, </a:t>
            </a:r>
            <a:r>
              <a:rPr lang="en-GB" b="1" dirty="0" smtClean="0"/>
              <a:t>30</a:t>
            </a:r>
            <a:r>
              <a:rPr lang="en-GB" dirty="0" smtClean="0"/>
              <a:t> (2004) 107–115</a:t>
            </a:r>
            <a:r>
              <a:rPr lang="et-EE" dirty="0" smtClean="0"/>
              <a:t>]) ja transport (klassikaline MD)</a:t>
            </a:r>
          </a:p>
          <a:p>
            <a:r>
              <a:rPr lang="et-EE" dirty="0" smtClean="0"/>
              <a:t>MD sobilik simuleerima väikesi molekule. Materjali morfoloogia uuringuks vaja lisapingutusi</a:t>
            </a:r>
          </a:p>
          <a:p>
            <a:r>
              <a:rPr lang="et-EE" dirty="0" smtClean="0"/>
              <a:t>Simulatsioonide lokaalsed omadused: RDF, lokaalne diffusioon ei sõltu väga muldeli suurusest ja algkonfiguratsioonist</a:t>
            </a:r>
          </a:p>
          <a:p>
            <a:r>
              <a:rPr lang="et-EE" dirty="0" smtClean="0"/>
              <a:t>Mesoskaala omadused (hüdrofoobsed, hüdrofiilsed osad) erinevad suuresti (1-5nm) – algkonfiguratsioon, relaksatsiooni aeg.</a:t>
            </a:r>
          </a:p>
          <a:p>
            <a:pPr lvl="1"/>
            <a:r>
              <a:rPr lang="et-EE" dirty="0" smtClean="0"/>
              <a:t>1-4 monomeeri pikkused jupid võimaldavad lokaalsest miinimumist üle saada [N. Blake 2005, N. Blake 2007] – mittefüüsikalised tulemsed!?</a:t>
            </a:r>
          </a:p>
          <a:p>
            <a:r>
              <a:rPr lang="et-EE" dirty="0" smtClean="0"/>
              <a:t>Mitmeid mudeleid, kuid üldine arvamus on, et moodustuvad klastrid, kuid lahtine on kuidas need klastrid ühendatud on</a:t>
            </a:r>
          </a:p>
          <a:p>
            <a:pPr>
              <a:buNone/>
            </a:pPr>
            <a:endParaRPr lang="et-EE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Uuritud teemad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t-EE" dirty="0" smtClean="0"/>
              <a:t>Ühed esimesed tõsisemad tegijad olid </a:t>
            </a:r>
            <a:r>
              <a:rPr lang="en-GB" dirty="0" err="1" smtClean="0"/>
              <a:t>Vishnyakov</a:t>
            </a:r>
            <a:r>
              <a:rPr lang="en-GB" dirty="0" smtClean="0"/>
              <a:t> </a:t>
            </a:r>
            <a:r>
              <a:rPr lang="et-EE" dirty="0" smtClean="0"/>
              <a:t>ja </a:t>
            </a:r>
            <a:r>
              <a:rPr lang="en-GB" dirty="0" err="1" smtClean="0"/>
              <a:t>Neimark</a:t>
            </a:r>
            <a:r>
              <a:rPr lang="et-EE" dirty="0" smtClean="0"/>
              <a:t>  </a:t>
            </a:r>
            <a:r>
              <a:rPr lang="et-EE" i="1" dirty="0" smtClean="0"/>
              <a:t>J. Phys. Chem. B</a:t>
            </a:r>
            <a:r>
              <a:rPr lang="et-EE" dirty="0" smtClean="0"/>
              <a:t>, </a:t>
            </a:r>
            <a:r>
              <a:rPr lang="et-EE" b="1" dirty="0" smtClean="0"/>
              <a:t>104</a:t>
            </a:r>
            <a:r>
              <a:rPr lang="et-EE" dirty="0" smtClean="0"/>
              <a:t> (2000) 4471; </a:t>
            </a:r>
            <a:r>
              <a:rPr lang="et-EE" i="1" dirty="0" smtClean="0"/>
              <a:t>J. Phys. Chem. B</a:t>
            </a:r>
            <a:r>
              <a:rPr lang="et-EE" dirty="0" smtClean="0"/>
              <a:t>, </a:t>
            </a:r>
            <a:r>
              <a:rPr lang="et-EE" b="1" dirty="0" smtClean="0"/>
              <a:t>105</a:t>
            </a:r>
            <a:r>
              <a:rPr lang="et-EE" dirty="0" smtClean="0"/>
              <a:t> (2001) 9586, </a:t>
            </a:r>
          </a:p>
          <a:p>
            <a:pPr lvl="1"/>
            <a:r>
              <a:rPr lang="et-EE" dirty="0" smtClean="0"/>
              <a:t>Peamine tulemus: peaahela mobiilsus kasvas tugevalt metanooli lahuses.</a:t>
            </a:r>
          </a:p>
          <a:p>
            <a:r>
              <a:rPr lang="et-EE" dirty="0" smtClean="0"/>
              <a:t>“cluster factor” andmete võrdlus näitab, et MD-s on klastrid väiksemad kui eksperimendis – simudes väiksem MW.</a:t>
            </a:r>
          </a:p>
          <a:p>
            <a:pPr lvl="0"/>
            <a:r>
              <a:rPr lang="et-EE" dirty="0" smtClean="0"/>
              <a:t>Vee klastrid sõltuvalt vee hulgast simulatsioonis (tüüpilised sisaldused: 3 - </a:t>
            </a:r>
            <a:r>
              <a:rPr lang="en-GB" dirty="0" smtClean="0"/>
              <a:t>40 wt%</a:t>
            </a:r>
            <a:r>
              <a:rPr lang="et-EE" dirty="0" smtClean="0"/>
              <a:t>).</a:t>
            </a:r>
          </a:p>
          <a:p>
            <a:pPr lvl="1"/>
            <a:r>
              <a:rPr lang="et-EE" dirty="0" smtClean="0"/>
              <a:t>Rohkem vett, suuremad klastrid. Kõige lõpuks tekivad kanalid</a:t>
            </a:r>
          </a:p>
          <a:p>
            <a:pPr lvl="1"/>
            <a:r>
              <a:rPr lang="et-EE" dirty="0" smtClean="0"/>
              <a:t>Kui </a:t>
            </a:r>
            <a:r>
              <a:rPr lang="el-GR" dirty="0" smtClean="0"/>
              <a:t>λ</a:t>
            </a:r>
            <a:r>
              <a:rPr lang="et-EE" dirty="0" smtClean="0"/>
              <a:t> väike, SO3- grupeeruvad vee molekulide abil.</a:t>
            </a:r>
          </a:p>
          <a:p>
            <a:pPr lvl="1"/>
            <a:r>
              <a:rPr lang="et-EE" dirty="0" smtClean="0"/>
              <a:t>Kui </a:t>
            </a:r>
            <a:r>
              <a:rPr lang="el-GR" dirty="0" smtClean="0"/>
              <a:t>λ</a:t>
            </a:r>
            <a:r>
              <a:rPr lang="et-EE" dirty="0" smtClean="0"/>
              <a:t> suur, pidev rotatsioon seotud ja vabade vee molekulide vahel.</a:t>
            </a:r>
          </a:p>
          <a:p>
            <a:pPr lvl="1"/>
            <a:r>
              <a:rPr lang="et-EE" dirty="0" smtClean="0"/>
              <a:t>Vee molekulid moodustavad “sillad” SO3- gruppide vahele, kaugus 4.6-7.7 Å. Olenemata elektrostaatilisest tõukumisest. Kaugus väheneb vee konsentratsiooni vähendamisel [Urata]</a:t>
            </a:r>
          </a:p>
          <a:p>
            <a:pPr lvl="1"/>
            <a:r>
              <a:rPr lang="et-EE" dirty="0" smtClean="0"/>
              <a:t>Paddison ja Elliott leidsid, et prootoni transport võimalik juhul </a:t>
            </a:r>
            <a:r>
              <a:rPr lang="el-GR" dirty="0" smtClean="0"/>
              <a:t>λ</a:t>
            </a:r>
            <a:r>
              <a:rPr lang="et-EE" dirty="0" smtClean="0"/>
              <a:t>=3 kui -SO3- on “sillatud”</a:t>
            </a:r>
          </a:p>
          <a:p>
            <a:r>
              <a:rPr lang="et-EE" dirty="0" smtClean="0"/>
              <a:t>Erinevate üksikute molekulide liikuvuse sõltuvus vee hulgast simulatsioonis. </a:t>
            </a:r>
          </a:p>
          <a:p>
            <a:pPr lvl="1"/>
            <a:r>
              <a:rPr lang="et-EE" dirty="0" smtClean="0"/>
              <a:t>Vähese vee konsentratsiooni puhul on vee dünaamika takistatud – SO3-</a:t>
            </a:r>
          </a:p>
          <a:p>
            <a:pPr lvl="1"/>
            <a:r>
              <a:rPr lang="et-EE" dirty="0" smtClean="0"/>
              <a:t>350 K, </a:t>
            </a:r>
            <a:r>
              <a:rPr lang="en-GB" dirty="0" smtClean="0"/>
              <a:t>λ=3.5</a:t>
            </a:r>
            <a:r>
              <a:rPr lang="et-EE" dirty="0" smtClean="0"/>
              <a:t>, vee molekulide transport ~14 korda kiirem kui hüdroonimumite</a:t>
            </a:r>
          </a:p>
          <a:p>
            <a:pPr lvl="1"/>
            <a:r>
              <a:rPr lang="et-EE" dirty="0" smtClean="0"/>
              <a:t>350K, </a:t>
            </a:r>
            <a:r>
              <a:rPr lang="en-GB" dirty="0" smtClean="0"/>
              <a:t>λ=16</a:t>
            </a:r>
            <a:r>
              <a:rPr lang="et-EE" dirty="0" smtClean="0"/>
              <a:t>,  vee transport ainult ~6 korda kiirem</a:t>
            </a:r>
          </a:p>
          <a:p>
            <a:pPr>
              <a:buNone/>
            </a:pPr>
            <a:endParaRPr lang="et-EE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Uuritud teemad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t-EE" dirty="0" smtClean="0"/>
              <a:t>Vee või ioonide “</a:t>
            </a:r>
            <a:r>
              <a:rPr lang="en-GB" dirty="0" smtClean="0"/>
              <a:t>residence time</a:t>
            </a:r>
            <a:r>
              <a:rPr lang="et-EE" dirty="0" smtClean="0"/>
              <a:t>” (RT) sõltuvused kaugustest SO3- rühmadest</a:t>
            </a:r>
          </a:p>
          <a:p>
            <a:pPr lvl="1"/>
            <a:r>
              <a:rPr lang="et-EE" dirty="0" smtClean="0"/>
              <a:t>Suurendades membraani vee sisaldust, RT väheneb</a:t>
            </a:r>
          </a:p>
          <a:p>
            <a:pPr lvl="1"/>
            <a:r>
              <a:rPr lang="et-EE" dirty="0" smtClean="0"/>
              <a:t>Väheneb kaugusega [Blake, </a:t>
            </a:r>
            <a:r>
              <a:rPr lang="en-GB" i="1" dirty="0" smtClean="0"/>
              <a:t>J. Phys. Chem. B</a:t>
            </a:r>
            <a:r>
              <a:rPr lang="et-EE" i="1" dirty="0" smtClean="0"/>
              <a:t>, </a:t>
            </a:r>
            <a:r>
              <a:rPr lang="et-EE" b="1" i="1" dirty="0" smtClean="0"/>
              <a:t>111</a:t>
            </a:r>
            <a:r>
              <a:rPr lang="en-GB" dirty="0" smtClean="0"/>
              <a:t> </a:t>
            </a:r>
            <a:r>
              <a:rPr lang="et-EE" dirty="0" smtClean="0"/>
              <a:t>(</a:t>
            </a:r>
            <a:r>
              <a:rPr lang="en-GB" dirty="0" smtClean="0"/>
              <a:t>2007</a:t>
            </a:r>
            <a:r>
              <a:rPr lang="et-EE" dirty="0" smtClean="0"/>
              <a:t>)</a:t>
            </a:r>
            <a:r>
              <a:rPr lang="en-GB" dirty="0" smtClean="0"/>
              <a:t> 2490</a:t>
            </a:r>
            <a:r>
              <a:rPr lang="et-EE" dirty="0" smtClean="0"/>
              <a:t>]</a:t>
            </a:r>
          </a:p>
          <a:p>
            <a:pPr lvl="1"/>
            <a:r>
              <a:rPr lang="et-EE" dirty="0" smtClean="0"/>
              <a:t>RT sõltub vee hulgast ja kaugusest lähimast happe rühmast [Urata, tabel 6]</a:t>
            </a:r>
          </a:p>
          <a:p>
            <a:r>
              <a:rPr lang="et-EE" dirty="0" smtClean="0"/>
              <a:t>Vesiniksideme dünaamika (EVB abil)</a:t>
            </a:r>
          </a:p>
          <a:p>
            <a:pPr lvl="1"/>
            <a:r>
              <a:rPr lang="et-EE" dirty="0" smtClean="0"/>
              <a:t>Üldine prootoni difusioon hõlmab mõlemat - “structural” ja “vehicular”. </a:t>
            </a:r>
          </a:p>
          <a:p>
            <a:pPr lvl="1"/>
            <a:r>
              <a:rPr lang="et-EE" dirty="0" smtClean="0"/>
              <a:t>Prootoni liikuvused on samas suurusjärgus [Petersen, </a:t>
            </a:r>
            <a:r>
              <a:rPr lang="et-EE" i="1" dirty="0" smtClean="0"/>
              <a:t>J. Phys. Chem. B, </a:t>
            </a:r>
            <a:r>
              <a:rPr lang="et-EE" b="1" i="1" dirty="0" smtClean="0"/>
              <a:t>110</a:t>
            </a:r>
            <a:r>
              <a:rPr lang="et-EE" i="1" dirty="0" smtClean="0"/>
              <a:t> (</a:t>
            </a:r>
            <a:r>
              <a:rPr lang="et-EE" dirty="0" smtClean="0"/>
              <a:t>2006) 18594]</a:t>
            </a:r>
          </a:p>
          <a:p>
            <a:pPr lvl="1"/>
            <a:r>
              <a:rPr lang="et-EE" dirty="0" smtClean="0"/>
              <a:t>Nad leidsid samuti, et prootoni transport ümber sulfaat rühmade toimub põhiliselt Grotthuss mehanismi abil. </a:t>
            </a:r>
          </a:p>
          <a:p>
            <a:pPr lvl="0"/>
            <a:r>
              <a:rPr lang="et-EE" dirty="0" smtClean="0"/>
              <a:t>Vee difusiooni sõltuvus kaugusest polümeerist:</a:t>
            </a:r>
          </a:p>
          <a:p>
            <a:pPr lvl="1"/>
            <a:r>
              <a:rPr lang="et-EE" dirty="0" smtClean="0"/>
              <a:t>Vee molekul liigub peaaheala lähedal 2/3 võrra aeglasemalt kui tavalises vees</a:t>
            </a:r>
            <a:r>
              <a:rPr lang="en-GB" dirty="0" smtClean="0"/>
              <a:t> [Blake, Mills, </a:t>
            </a:r>
            <a:r>
              <a:rPr lang="en-GB" dirty="0" err="1" smtClean="0"/>
              <a:t>Metiu</a:t>
            </a:r>
            <a:r>
              <a:rPr lang="en-GB" dirty="0" smtClean="0"/>
              <a:t>, </a:t>
            </a:r>
            <a:r>
              <a:rPr lang="en-GB" i="1" dirty="0" err="1" smtClean="0"/>
              <a:t>J.Phys.Chem.B</a:t>
            </a:r>
            <a:r>
              <a:rPr lang="en-GB" dirty="0" smtClean="0"/>
              <a:t>, </a:t>
            </a:r>
            <a:r>
              <a:rPr lang="en-GB" b="1" dirty="0" smtClean="0"/>
              <a:t>111</a:t>
            </a:r>
            <a:r>
              <a:rPr lang="en-GB" dirty="0" smtClean="0"/>
              <a:t> (2007) </a:t>
            </a:r>
            <a:r>
              <a:rPr lang="et-EE" dirty="0" smtClean="0"/>
              <a:t>2490</a:t>
            </a:r>
            <a:r>
              <a:rPr lang="en-GB" dirty="0" smtClean="0"/>
              <a:t>].</a:t>
            </a:r>
            <a:endParaRPr lang="et-E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Uuritud teemad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t-EE" dirty="0" smtClean="0"/>
              <a:t>Vee jaotus ümber SO3- sõltuvalt kaugusest [Urata, </a:t>
            </a:r>
            <a:r>
              <a:rPr lang="en-GB" i="1" dirty="0" smtClean="0"/>
              <a:t>J. Phys. Chem. B</a:t>
            </a:r>
            <a:r>
              <a:rPr lang="en-GB" dirty="0" smtClean="0"/>
              <a:t>, </a:t>
            </a:r>
            <a:r>
              <a:rPr lang="en-GB" b="1" dirty="0" smtClean="0"/>
              <a:t>109</a:t>
            </a:r>
            <a:r>
              <a:rPr lang="et-EE" b="1" dirty="0" smtClean="0"/>
              <a:t> </a:t>
            </a:r>
            <a:r>
              <a:rPr lang="et-EE" dirty="0" smtClean="0"/>
              <a:t>(</a:t>
            </a:r>
            <a:r>
              <a:rPr lang="en-GB" dirty="0" smtClean="0"/>
              <a:t>2005</a:t>
            </a:r>
            <a:r>
              <a:rPr lang="et-EE" dirty="0" smtClean="0"/>
              <a:t>) </a:t>
            </a:r>
            <a:r>
              <a:rPr lang="en-GB" dirty="0" smtClean="0"/>
              <a:t>4269–4278</a:t>
            </a:r>
            <a:r>
              <a:rPr lang="et-EE" dirty="0" smtClean="0"/>
              <a:t>; </a:t>
            </a:r>
            <a:r>
              <a:rPr lang="en-GB" dirty="0" err="1" smtClean="0"/>
              <a:t>Venkatnathan</a:t>
            </a:r>
            <a:r>
              <a:rPr lang="et-EE" dirty="0" smtClean="0"/>
              <a:t>, </a:t>
            </a:r>
            <a:r>
              <a:rPr lang="en-GB" i="1" dirty="0" smtClean="0"/>
              <a:t>J. Phys. Chem. B</a:t>
            </a:r>
            <a:r>
              <a:rPr lang="et-EE" i="1" dirty="0" smtClean="0"/>
              <a:t>,</a:t>
            </a:r>
            <a:r>
              <a:rPr lang="en-GB" dirty="0" smtClean="0"/>
              <a:t> </a:t>
            </a:r>
            <a:r>
              <a:rPr lang="et-EE" b="1" dirty="0" smtClean="0"/>
              <a:t>111</a:t>
            </a:r>
            <a:r>
              <a:rPr lang="et-EE" dirty="0" smtClean="0"/>
              <a:t> (</a:t>
            </a:r>
            <a:r>
              <a:rPr lang="en-GB" dirty="0" smtClean="0"/>
              <a:t>2007</a:t>
            </a:r>
            <a:r>
              <a:rPr lang="et-EE" dirty="0" smtClean="0"/>
              <a:t>)</a:t>
            </a:r>
            <a:r>
              <a:rPr lang="en-GB" dirty="0" smtClean="0"/>
              <a:t> 7234</a:t>
            </a:r>
            <a:r>
              <a:rPr lang="et-EE" dirty="0" smtClean="0"/>
              <a:t>]:</a:t>
            </a:r>
          </a:p>
          <a:p>
            <a:pPr lvl="1"/>
            <a:r>
              <a:rPr lang="et-EE" dirty="0" smtClean="0"/>
              <a:t>4.6 Å – seotud (2.5% for λ= 3.5 - 1.0% for  λ=16. )</a:t>
            </a:r>
          </a:p>
          <a:p>
            <a:pPr lvl="1"/>
            <a:r>
              <a:rPr lang="et-EE" dirty="0" smtClean="0"/>
              <a:t>4.6 ja 8.0 Å – nõrgalt seotud (4.4%, 4.7%, 4.1%, 3.3%)</a:t>
            </a:r>
          </a:p>
          <a:p>
            <a:pPr lvl="1"/>
            <a:r>
              <a:rPr lang="et-EE" dirty="0" smtClean="0"/>
              <a:t>&gt; 8 Å – nõrgalt seotud (93% - 95.7%)</a:t>
            </a:r>
          </a:p>
          <a:p>
            <a:r>
              <a:rPr lang="et-EE" dirty="0" smtClean="0"/>
              <a:t>SO3- grupid orienteeruvad risti vee-ionomeeri pinnaga [Urata]</a:t>
            </a:r>
          </a:p>
          <a:p>
            <a:r>
              <a:rPr lang="et-EE" dirty="0" smtClean="0"/>
              <a:t>Vee molekulide dipooltelg suunatud polümeeri maatriksi poole kui kauguse väiksem kui 4 Å [Urata]</a:t>
            </a:r>
          </a:p>
          <a:p>
            <a:r>
              <a:rPr lang="et-EE" dirty="0" smtClean="0"/>
              <a:t>Vesi on ainult SO3- ümber, isegi mitte kõrvalahelate hapnike juures [Urata]</a:t>
            </a:r>
          </a:p>
          <a:p>
            <a:r>
              <a:rPr lang="et-EE" dirty="0" smtClean="0"/>
              <a:t>Kõrvalahelate jaotus. “bloky” juhtumi puhul faasi separatsioon oli 60% suurem ühtlaselt jaotunud kõrvalahelate puhul. Võrdlus eksperimendiga – “bloky” ja ühtlase jaotuse vahel [S. S. Jang, </a:t>
            </a:r>
            <a:r>
              <a:rPr lang="en-GB" i="1" dirty="0" smtClean="0"/>
              <a:t>J. Phys. Chem. B</a:t>
            </a:r>
            <a:r>
              <a:rPr lang="en-GB" dirty="0" smtClean="0"/>
              <a:t>, </a:t>
            </a:r>
            <a:r>
              <a:rPr lang="et-EE" b="1" dirty="0" smtClean="0"/>
              <a:t>108</a:t>
            </a:r>
            <a:r>
              <a:rPr lang="et-EE" dirty="0" smtClean="0"/>
              <a:t> (</a:t>
            </a:r>
            <a:r>
              <a:rPr lang="en-GB" dirty="0" smtClean="0"/>
              <a:t>2004</a:t>
            </a:r>
            <a:r>
              <a:rPr lang="et-EE" dirty="0" smtClean="0"/>
              <a:t>)</a:t>
            </a:r>
            <a:r>
              <a:rPr lang="en-GB" dirty="0" smtClean="0"/>
              <a:t> 3149</a:t>
            </a:r>
            <a:r>
              <a:rPr lang="et-EE" dirty="0" smtClean="0"/>
              <a:t>] </a:t>
            </a:r>
          </a:p>
          <a:p>
            <a:r>
              <a:rPr lang="et-EE" dirty="0" smtClean="0"/>
              <a:t>RDF-d ja difusioonikoefitsiendid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Probleemid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Nafioni topoloogia/morfoloogia</a:t>
            </a:r>
          </a:p>
          <a:p>
            <a:r>
              <a:rPr lang="et-EE" dirty="0" smtClean="0"/>
              <a:t>“Electro-osmotic drag”</a:t>
            </a:r>
          </a:p>
          <a:p>
            <a:r>
              <a:rPr lang="et-EE" dirty="0" smtClean="0"/>
              <a:t>Ideid ...</a:t>
            </a:r>
            <a:endParaRPr lang="et-E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Kirjandus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t-EE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Klaus-Dieter Kreuer</a:t>
            </a:r>
            <a:r>
              <a:rPr lang="et-E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et al., “Transport in proton conductors for fuel-cell applications: Simulations, elementary reactions, and phenomenology,” </a:t>
            </a:r>
            <a:r>
              <a:rPr lang="et-EE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Chemical Reviews</a:t>
            </a:r>
            <a:r>
              <a:rPr lang="et-E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104, no. 10 (2004)</a:t>
            </a:r>
          </a:p>
          <a:p>
            <a:r>
              <a:rPr lang="et-E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  <a:r>
              <a:rPr lang="et-EE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K.A. Mauritz and R.B. Moore</a:t>
            </a:r>
            <a:r>
              <a:rPr lang="et-E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“State of Understanding of Nafion,” </a:t>
            </a:r>
            <a:r>
              <a:rPr lang="et-EE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Chemical Reviews</a:t>
            </a:r>
            <a:r>
              <a:rPr lang="et-E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104, no. 10 (October 13, 2004)</a:t>
            </a:r>
          </a:p>
          <a:p>
            <a:r>
              <a:rPr lang="et-EE" b="1" dirty="0" smtClean="0"/>
              <a:t>Aleksey Vishnyakov and Alexander V. Neimark</a:t>
            </a:r>
            <a:r>
              <a:rPr lang="et-EE" dirty="0" smtClean="0"/>
              <a:t>, “Molecular dynamics simulation of microstructure and molecular mobilities in swollen Nafion membranes,”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105, no. 39 (2001)</a:t>
            </a:r>
          </a:p>
          <a:p>
            <a:r>
              <a:rPr lang="et-EE" b="1" dirty="0" smtClean="0"/>
              <a:t>N.P. Blake, G. Mills, and H. Metiu</a:t>
            </a:r>
            <a:r>
              <a:rPr lang="et-EE" dirty="0" smtClean="0"/>
              <a:t>, “Dynamics of H2O and Na+ in Nafion Membranes,”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111, no. 10 (March 15, 2007)</a:t>
            </a:r>
          </a:p>
          <a:p>
            <a:r>
              <a:rPr lang="et-EE" b="1" dirty="0" smtClean="0"/>
              <a:t>S. Cui</a:t>
            </a:r>
            <a:r>
              <a:rPr lang="et-EE" dirty="0" smtClean="0"/>
              <a:t> et al., “A Molecular Dynamics Study of a Nafion Polyelectrolyte Membrane and the Aqueous Phase Structure for Proton Transport,”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111, no. 9 </a:t>
            </a:r>
          </a:p>
          <a:p>
            <a:r>
              <a:rPr lang="et-EE" b="1" dirty="0" smtClean="0"/>
              <a:t>James A. Elliott </a:t>
            </a:r>
            <a:r>
              <a:rPr lang="et-EE" dirty="0" smtClean="0"/>
              <a:t>et al., “Atomistic simulation and molecular dynamics of model systems for perfluorinated ionomer membranes,” </a:t>
            </a:r>
            <a:r>
              <a:rPr lang="et-EE" i="1" dirty="0" smtClean="0"/>
              <a:t>Physical Chemistry Chemical Physics</a:t>
            </a:r>
            <a:r>
              <a:rPr lang="et-EE" dirty="0" smtClean="0"/>
              <a:t> 1, no. 20 (1999)</a:t>
            </a:r>
          </a:p>
          <a:p>
            <a:r>
              <a:rPr lang="et-EE" b="1" dirty="0" smtClean="0"/>
              <a:t>S.S. Jang </a:t>
            </a:r>
            <a:r>
              <a:rPr lang="et-EE" dirty="0" smtClean="0"/>
              <a:t>et al., “Nanophase-Segregation and Transport in Nafion 117 from Molecular Dynamics Simulations: Effect of Monomeric Sequence,”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108, no. 10 (March 11, 2004)</a:t>
            </a:r>
          </a:p>
          <a:p>
            <a:r>
              <a:rPr lang="et-EE" b="1" dirty="0" smtClean="0"/>
              <a:t> S.J. Paddison and J.A. Elliott</a:t>
            </a:r>
            <a:r>
              <a:rPr lang="et-EE" dirty="0" smtClean="0"/>
              <a:t>, “Molecular Modeling of the Short-Side-Chain Perfluorosulfonic Acid Membrane,” </a:t>
            </a:r>
            <a:r>
              <a:rPr lang="et-EE" i="1" dirty="0" smtClean="0"/>
              <a:t>Journal of Physical Chemistry A</a:t>
            </a:r>
            <a:r>
              <a:rPr lang="et-EE" dirty="0" smtClean="0"/>
              <a:t> 109, no. 33 (August 25, 2005)</a:t>
            </a:r>
          </a:p>
          <a:p>
            <a:r>
              <a:rPr lang="et-EE" dirty="0" smtClean="0"/>
              <a:t> </a:t>
            </a:r>
            <a:r>
              <a:rPr lang="et-EE" b="1" dirty="0" smtClean="0"/>
              <a:t>Stephen J. Paddison and James A. Elliott</a:t>
            </a:r>
            <a:r>
              <a:rPr lang="et-EE" dirty="0" smtClean="0"/>
              <a:t>, “On the consequences of side chain flexibility and backbone conformation on hydration and proton dissociation in perfluorosulfonic acid membranes,” </a:t>
            </a:r>
            <a:r>
              <a:rPr lang="et-EE" i="1" dirty="0" smtClean="0"/>
              <a:t>Physical Chemistry Chemical Physics</a:t>
            </a:r>
            <a:r>
              <a:rPr lang="et-EE" dirty="0" smtClean="0"/>
              <a:t> 8, no. 18, http://dx.doi.org/10.1039/b602188c (accessed October 5, 2007).</a:t>
            </a:r>
          </a:p>
          <a:p>
            <a:r>
              <a:rPr lang="et-EE" b="1" dirty="0" smtClean="0"/>
              <a:t>E. Spohr, P. Commer, and A.A. Kornyshev</a:t>
            </a:r>
            <a:r>
              <a:rPr lang="et-EE" dirty="0" smtClean="0"/>
              <a:t>, “Enhancing Proton Mobility in Polymer Electrolyte Membranes: Lessons from Molecular Dynamics Simulations,”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106, no. 41 (October 17, 2002)</a:t>
            </a:r>
          </a:p>
          <a:p>
            <a:r>
              <a:rPr lang="et-EE" b="1" dirty="0" smtClean="0"/>
              <a:t>S. Urata </a:t>
            </a:r>
            <a:r>
              <a:rPr lang="et-EE" dirty="0" smtClean="0"/>
              <a:t>et al., “Molecular Dynamics Simulation of Swollen Membrane of Perfluorinated Ionomer,”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109, no. 9 (March 10, 2005)</a:t>
            </a:r>
          </a:p>
          <a:p>
            <a:r>
              <a:rPr lang="et-EE" b="1" dirty="0" smtClean="0"/>
              <a:t>A. Venkatnathan, R. Devanathan</a:t>
            </a:r>
            <a:r>
              <a:rPr lang="et-EE" dirty="0" smtClean="0"/>
              <a:t>, and M. Dupuis, “Atomistic Simulations of Hydrated Nafion and Temperature Effects on Hydronium Ion Mobility,”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111, no. 25 (June 28, 2007)</a:t>
            </a:r>
          </a:p>
          <a:p>
            <a:r>
              <a:rPr lang="et-EE" b="1" dirty="0" smtClean="0"/>
              <a:t>R. Devanathan, A. Venkatnathan</a:t>
            </a:r>
            <a:r>
              <a:rPr lang="et-EE" dirty="0" smtClean="0"/>
              <a:t>, and M. Dupuis, “Atomistic Simulation of Nafion Membrane: I. Effect of Hydration on Membrane Nanostructure,”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111, no. 28 (July 19, 2007)</a:t>
            </a:r>
          </a:p>
          <a:p>
            <a:r>
              <a:rPr lang="et-EE" b="1" dirty="0" smtClean="0"/>
              <a:t>M.K. Petersen and G.A. Voth</a:t>
            </a:r>
            <a:r>
              <a:rPr lang="et-EE" dirty="0" smtClean="0"/>
              <a:t>, “Characterization of the Solvation and Transport of the Hydrated Proton in the Perfluorosulfonic Acid Membrane Nafion,” </a:t>
            </a:r>
            <a:r>
              <a:rPr lang="et-EE" i="1" dirty="0" smtClean="0"/>
              <a:t>Journal of Physical Chemistry B</a:t>
            </a:r>
            <a:r>
              <a:rPr lang="et-EE" dirty="0" smtClean="0"/>
              <a:t> 110, no. 37 (September 21, 2006)</a:t>
            </a:r>
          </a:p>
          <a:p>
            <a:r>
              <a:rPr lang="et-EE" b="1" dirty="0" smtClean="0"/>
              <a:t>Daniel Brandell </a:t>
            </a:r>
            <a:r>
              <a:rPr lang="et-EE" dirty="0" smtClean="0"/>
              <a:t>et al., “Molecular dynamics studies of the Nafion (R), Dow (R) and Aciplex (R) fuel-cell polymer membrane systems,” </a:t>
            </a:r>
            <a:r>
              <a:rPr lang="et-EE" i="1" dirty="0" smtClean="0"/>
              <a:t>JOURNAL OF MOLECULAR MODELING</a:t>
            </a:r>
            <a:r>
              <a:rPr lang="et-EE" dirty="0" smtClean="0"/>
              <a:t> 13, no. 10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843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Nafion® ja MD</vt:lpstr>
      <vt:lpstr>Üldist</vt:lpstr>
      <vt:lpstr>Üldist</vt:lpstr>
      <vt:lpstr>Uuritud teemad</vt:lpstr>
      <vt:lpstr>Uuritud teemad</vt:lpstr>
      <vt:lpstr>Uuritud teemad</vt:lpstr>
      <vt:lpstr>Probleemid</vt:lpstr>
      <vt:lpstr>Kirjandus</vt:lpstr>
    </vt:vector>
  </TitlesOfParts>
  <Company>UU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Jaanus</dc:creator>
  <cp:lastModifiedBy>Jaanus</cp:lastModifiedBy>
  <cp:revision>83</cp:revision>
  <dcterms:created xsi:type="dcterms:W3CDTF">2007-11-19T09:15:22Z</dcterms:created>
  <dcterms:modified xsi:type="dcterms:W3CDTF">2007-11-20T10:28:28Z</dcterms:modified>
</cp:coreProperties>
</file>