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4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75" r:id="rId15"/>
    <p:sldId id="276" r:id="rId16"/>
    <p:sldId id="279" r:id="rId17"/>
    <p:sldId id="280" r:id="rId18"/>
    <p:sldId id="277" r:id="rId19"/>
    <p:sldId id="278" r:id="rId2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889" autoAdjust="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0173-6A60-44EB-9B47-429531ADDEA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FBFC-3CBD-4C83-BA7E-5C869E76D055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26B-9B04-4225-985A-90E607AE5E80}" type="slidenum">
              <a:rPr lang="en-GB"/>
              <a:pPr/>
              <a:t>4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PPO – CH2-O-C(CH3)H-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DDC89-CEFE-4DC7-9F8D-B998204CEB05}" type="slidenum">
              <a:rPr lang="en-GB"/>
              <a:pPr/>
              <a:t>7</a:t>
            </a:fld>
            <a:endParaRPr lang="en-GB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don’t know how to answer to the question “</a:t>
            </a:r>
            <a:r>
              <a:rPr lang="sv-SE"/>
              <a:t>Correlation between mobility and diffusion?</a:t>
            </a:r>
            <a:r>
              <a:rPr lang="en-US"/>
              <a:t>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2EC0A-191F-4844-A565-4D5E452C68C3}" type="slidenum">
              <a:rPr lang="en-GB"/>
              <a:pPr/>
              <a:t>10</a:t>
            </a:fld>
            <a:endParaRPr lang="en-GB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example picture represents systems with side-chains and with low salt concentration.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83619-4E33-41C5-891D-55552F90FDB0}" type="slidenum">
              <a:rPr lang="en-GB"/>
              <a:pPr/>
              <a:t>12</a:t>
            </a:fld>
            <a:endParaRPr lang="en-GB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Kuna </a:t>
            </a:r>
            <a:r>
              <a:rPr lang="en-US" dirty="0" err="1"/>
              <a:t>süsteem</a:t>
            </a:r>
            <a:r>
              <a:rPr lang="en-US" dirty="0"/>
              <a:t> on </a:t>
            </a:r>
            <a:r>
              <a:rPr lang="en-US" dirty="0" err="1"/>
              <a:t>jäigem</a:t>
            </a:r>
            <a:r>
              <a:rPr lang="en-US" dirty="0"/>
              <a:t>,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äkki</a:t>
            </a:r>
            <a:r>
              <a:rPr lang="en-US" dirty="0"/>
              <a:t> </a:t>
            </a:r>
            <a:r>
              <a:rPr lang="en-US" dirty="0" err="1"/>
              <a:t>erinevate</a:t>
            </a:r>
            <a:r>
              <a:rPr lang="en-US" dirty="0"/>
              <a:t> </a:t>
            </a:r>
            <a:r>
              <a:rPr lang="en-US" dirty="0" err="1"/>
              <a:t>pikkustea</a:t>
            </a:r>
            <a:r>
              <a:rPr lang="en-US" dirty="0"/>
              <a:t> </a:t>
            </a:r>
            <a:r>
              <a:rPr lang="en-US" dirty="0" err="1"/>
              <a:t>kürval</a:t>
            </a:r>
            <a:r>
              <a:rPr lang="en-US" dirty="0"/>
              <a:t> </a:t>
            </a:r>
            <a:r>
              <a:rPr lang="en-US" dirty="0" err="1"/>
              <a:t>ahlad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soolade</a:t>
            </a:r>
            <a:r>
              <a:rPr lang="en-US" dirty="0"/>
              <a:t> </a:t>
            </a:r>
            <a:r>
              <a:rPr lang="en-US" dirty="0" err="1"/>
              <a:t>juures</a:t>
            </a:r>
            <a:r>
              <a:rPr lang="en-US" dirty="0"/>
              <a:t> </a:t>
            </a:r>
            <a:r>
              <a:rPr lang="en-US" dirty="0" err="1"/>
              <a:t>muudavad</a:t>
            </a:r>
            <a:r>
              <a:rPr lang="en-US" dirty="0"/>
              <a:t> </a:t>
            </a:r>
            <a:r>
              <a:rPr lang="en-US" dirty="0" err="1"/>
              <a:t>ioonset</a:t>
            </a:r>
            <a:r>
              <a:rPr lang="en-US" dirty="0"/>
              <a:t> </a:t>
            </a:r>
            <a:r>
              <a:rPr lang="en-US" dirty="0" err="1"/>
              <a:t>juhtivust</a:t>
            </a:r>
            <a:r>
              <a:rPr lang="en-US" dirty="0"/>
              <a:t> </a:t>
            </a:r>
            <a:r>
              <a:rPr lang="en-US" dirty="0" err="1"/>
              <a:t>erinevalt</a:t>
            </a:r>
            <a:endParaRPr lang="en-US" dirty="0"/>
          </a:p>
          <a:p>
            <a:pPr>
              <a:buFontTx/>
              <a:buChar char="•"/>
            </a:pPr>
            <a:r>
              <a:rPr lang="en-US" sz="400" dirty="0" err="1"/>
              <a:t>Kui</a:t>
            </a:r>
            <a:r>
              <a:rPr lang="en-US" sz="400" dirty="0"/>
              <a:t> </a:t>
            </a:r>
            <a:r>
              <a:rPr lang="en-US" sz="400" dirty="0" err="1"/>
              <a:t>palju</a:t>
            </a:r>
            <a:r>
              <a:rPr lang="en-US" sz="400" dirty="0"/>
              <a:t> </a:t>
            </a:r>
            <a:r>
              <a:rPr lang="en-US" sz="400" dirty="0" err="1"/>
              <a:t>reaalselt</a:t>
            </a:r>
            <a:r>
              <a:rPr lang="en-US" sz="400" dirty="0"/>
              <a:t> </a:t>
            </a:r>
            <a:r>
              <a:rPr lang="en-US" sz="400" dirty="0" err="1"/>
              <a:t>mobiilsus</a:t>
            </a:r>
            <a:r>
              <a:rPr lang="en-US" sz="400" dirty="0"/>
              <a:t> </a:t>
            </a:r>
            <a:r>
              <a:rPr lang="en-US" sz="400" dirty="0" err="1"/>
              <a:t>suureneb</a:t>
            </a:r>
            <a:r>
              <a:rPr lang="en-US" sz="400" dirty="0"/>
              <a:t> </a:t>
            </a:r>
            <a:r>
              <a:rPr lang="en-US" sz="400" dirty="0" err="1"/>
              <a:t>kürvalahelatega</a:t>
            </a:r>
            <a:r>
              <a:rPr lang="en-US" sz="400" dirty="0"/>
              <a:t> </a:t>
            </a:r>
            <a:r>
              <a:rPr lang="en-US" sz="400" dirty="0" err="1"/>
              <a:t>süsteemide</a:t>
            </a:r>
            <a:r>
              <a:rPr lang="en-US" sz="400" dirty="0"/>
              <a:t> </a:t>
            </a:r>
            <a:r>
              <a:rPr lang="en-US" sz="400" dirty="0" err="1"/>
              <a:t>puhul</a:t>
            </a:r>
            <a:r>
              <a:rPr lang="en-US" sz="400" dirty="0"/>
              <a:t> </a:t>
            </a:r>
            <a:r>
              <a:rPr lang="en-US" sz="400" dirty="0" err="1"/>
              <a:t>ja</a:t>
            </a:r>
            <a:r>
              <a:rPr lang="en-US" sz="400" dirty="0"/>
              <a:t> </a:t>
            </a:r>
            <a:r>
              <a:rPr lang="en-US" sz="400" dirty="0" err="1"/>
              <a:t>ilma</a:t>
            </a:r>
            <a:r>
              <a:rPr lang="en-US" sz="400" dirty="0"/>
              <a:t> </a:t>
            </a:r>
            <a:r>
              <a:rPr lang="en-US" sz="400" dirty="0" err="1"/>
              <a:t>kürvalahelateta</a:t>
            </a:r>
            <a:endParaRPr lang="en-US" sz="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FD42C-C305-4EB6-B9C2-433B3C87AD99}" type="slidenum">
              <a:rPr lang="en-GB"/>
              <a:pPr/>
              <a:t>18</a:t>
            </a:fld>
            <a:endParaRPr lang="en-GB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the movie by yourself. I could not do it because of a problem with my Powerpoint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5000" y="228600"/>
            <a:ext cx="65532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7B41C69E-F4C0-449E-9442-8F804ADB532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100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55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1371600"/>
            <a:ext cx="6553200" cy="4724400"/>
          </a:xfrm>
        </p:spPr>
        <p:txBody>
          <a:bodyPr/>
          <a:lstStyle/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298FC5BE-F362-41D1-849E-85E56B6142B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100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55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371600"/>
            <a:ext cx="3206262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1938" y="1371600"/>
            <a:ext cx="3206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1938" y="3810000"/>
            <a:ext cx="3206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28D677B3-8B4D-4FF7-9A12-7C21D7486A9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8100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05000" y="228600"/>
            <a:ext cx="655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371600"/>
            <a:ext cx="3206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1938" y="1371600"/>
            <a:ext cx="3206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905000" y="3810000"/>
            <a:ext cx="3206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1938" y="3810000"/>
            <a:ext cx="3206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1D348014-5F2E-46AB-9865-F5D81B4D9E8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8100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2534-C2AE-4899-87DB-9F302A450A03}" type="datetimeFigureOut">
              <a:rPr lang="et-EE" smtClean="0"/>
              <a:pPr/>
              <a:t>15.01.2008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102C-3FCE-4189-8A17-8A56FC6A5B93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Presentations\Bretagne_Sept_2007\temp\Li_2812_low_edited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Kõrvalahelate effekt mitte-kristallilise Li</a:t>
            </a:r>
            <a:r>
              <a:rPr lang="en-GB" b="1" dirty="0" smtClean="0"/>
              <a:t>PF</a:t>
            </a:r>
            <a:r>
              <a:rPr lang="en-GB" b="1" baseline="-25000" dirty="0" smtClean="0"/>
              <a:t>6</a:t>
            </a:r>
            <a:r>
              <a:rPr lang="en-GB" b="1" dirty="0" smtClean="0"/>
              <a:t>·PEO</a:t>
            </a:r>
            <a:r>
              <a:rPr lang="en-GB" b="1" baseline="-25000" dirty="0" smtClean="0"/>
              <a:t>x</a:t>
            </a:r>
            <a:r>
              <a:rPr lang="en-GB" b="1" dirty="0" smtClean="0"/>
              <a:t>; x=10 </a:t>
            </a:r>
            <a:r>
              <a:rPr lang="et-EE" b="1" dirty="0" smtClean="0"/>
              <a:t>ja</a:t>
            </a:r>
            <a:r>
              <a:rPr lang="en-GB" b="1" dirty="0" smtClean="0"/>
              <a:t> 30</a:t>
            </a:r>
            <a:r>
              <a:rPr lang="et-EE" b="1" dirty="0" smtClean="0"/>
              <a:t> korral, kasutades MD meetodit.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785786" y="3929066"/>
            <a:ext cx="728667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>
                <a:solidFill>
                  <a:schemeClr val="accent1"/>
                </a:solidFill>
              </a:rPr>
              <a:t>Jaanus Karo</a:t>
            </a:r>
            <a:r>
              <a:rPr lang="en-US" sz="2200" u="sng" baseline="30000" dirty="0">
                <a:solidFill>
                  <a:schemeClr val="accent1"/>
                </a:solidFill>
              </a:rPr>
              <a:t>1</a:t>
            </a:r>
            <a:r>
              <a:rPr lang="en-US" sz="2200" dirty="0">
                <a:solidFill>
                  <a:schemeClr val="accent1"/>
                </a:solidFill>
              </a:rPr>
              <a:t>, Daniel Brandell</a:t>
            </a:r>
            <a:r>
              <a:rPr lang="en-US" sz="2200" baseline="30000" dirty="0">
                <a:solidFill>
                  <a:schemeClr val="accent1"/>
                </a:solidFill>
              </a:rPr>
              <a:t>1</a:t>
            </a:r>
            <a:r>
              <a:rPr lang="en-US" sz="2200" dirty="0">
                <a:solidFill>
                  <a:schemeClr val="accent1"/>
                </a:solidFill>
              </a:rPr>
              <a:t>, </a:t>
            </a:r>
            <a:r>
              <a:rPr lang="en-US" sz="2200" dirty="0" err="1">
                <a:solidFill>
                  <a:schemeClr val="accent1"/>
                </a:solidFill>
              </a:rPr>
              <a:t>Alvo</a:t>
            </a:r>
            <a:r>
              <a:rPr lang="en-US" sz="2200" dirty="0">
                <a:solidFill>
                  <a:schemeClr val="accent1"/>
                </a:solidFill>
              </a:rPr>
              <a:t> Aabloo</a:t>
            </a:r>
            <a:r>
              <a:rPr lang="en-US" sz="2200" baseline="30000" dirty="0">
                <a:solidFill>
                  <a:schemeClr val="accent1"/>
                </a:solidFill>
              </a:rPr>
              <a:t>2</a:t>
            </a:r>
            <a:r>
              <a:rPr lang="en-US" sz="2200" dirty="0">
                <a:solidFill>
                  <a:schemeClr val="accent1"/>
                </a:solidFill>
              </a:rPr>
              <a:t> and Josh Thomas</a:t>
            </a:r>
            <a:r>
              <a:rPr lang="en-US" sz="2200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931833" y="5008566"/>
            <a:ext cx="70564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aseline="30000" dirty="0">
                <a:solidFill>
                  <a:schemeClr val="accent1"/>
                </a:solidFill>
              </a:rPr>
              <a:t>1</a:t>
            </a:r>
            <a:r>
              <a:rPr lang="sv-SE" dirty="0">
                <a:solidFill>
                  <a:schemeClr val="accent1"/>
                </a:solidFill>
              </a:rPr>
              <a:t> Ångström Advanced Battery Centre, Uppsala University, Sweden</a:t>
            </a:r>
          </a:p>
          <a:p>
            <a:pPr algn="ctr">
              <a:spcBef>
                <a:spcPct val="50000"/>
              </a:spcBef>
            </a:pPr>
            <a:r>
              <a:rPr lang="sv-SE" baseline="30000" dirty="0">
                <a:solidFill>
                  <a:schemeClr val="accent1"/>
                </a:solidFill>
              </a:rPr>
              <a:t>2</a:t>
            </a:r>
            <a:r>
              <a:rPr lang="sv-SE" dirty="0">
                <a:solidFill>
                  <a:schemeClr val="accent1"/>
                </a:solidFill>
              </a:rPr>
              <a:t> Institute of Technology, Tartu University, Estonia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3" name="Picture 7" descr="over_O_msd_30_STD_3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214422"/>
            <a:ext cx="3455377" cy="2755900"/>
          </a:xfrm>
          <a:noFill/>
          <a:ln/>
        </p:spPr>
      </p:pic>
      <p:pic>
        <p:nvPicPr>
          <p:cNvPr id="275465" name="Picture 9" descr="templ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43504" y="1214422"/>
            <a:ext cx="3175488" cy="2498725"/>
          </a:xfrm>
          <a:noFill/>
          <a:ln/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2643174" y="333375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</a:rPr>
              <a:t>3D </a:t>
            </a:r>
            <a:r>
              <a:rPr lang="et-EE" sz="3200" dirty="0" smtClean="0">
                <a:solidFill>
                  <a:srgbClr val="0070C0"/>
                </a:solidFill>
              </a:rPr>
              <a:t>mobiilsuse graafikud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75467" name="AutoShape 11"/>
          <p:cNvSpPr>
            <a:spLocks noChangeArrowheads="1"/>
          </p:cNvSpPr>
          <p:nvPr/>
        </p:nvSpPr>
        <p:spPr bwMode="auto">
          <a:xfrm>
            <a:off x="4357686" y="2285992"/>
            <a:ext cx="398585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 rot="5400000">
            <a:off x="6876334" y="4839442"/>
            <a:ext cx="504825" cy="398585"/>
          </a:xfrm>
          <a:custGeom>
            <a:avLst/>
            <a:gdLst>
              <a:gd name="G0" fmla="+- 0 0 0"/>
              <a:gd name="G1" fmla="+- -5747858 0 0"/>
              <a:gd name="G2" fmla="+- 0 0 -574785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74785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747858"/>
              <a:gd name="G36" fmla="sin G34 -5747858"/>
              <a:gd name="G37" fmla="+/ -574785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88 w 21600"/>
              <a:gd name="T5" fmla="*/ 3317 h 21600"/>
              <a:gd name="T6" fmla="*/ 11124 w 21600"/>
              <a:gd name="T7" fmla="*/ 2706 h 21600"/>
              <a:gd name="T8" fmla="*/ 14694 w 21600"/>
              <a:gd name="T9" fmla="*/ 705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901"/>
                  <a:pt x="13912" y="5520"/>
                  <a:pt x="11016" y="5404"/>
                </a:cubicBezTo>
                <a:lnTo>
                  <a:pt x="11232" y="8"/>
                </a:lnTo>
                <a:cubicBezTo>
                  <a:pt x="17024" y="240"/>
                  <a:pt x="21599" y="500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pic>
        <p:nvPicPr>
          <p:cNvPr id="275475" name="Picture 19" descr="over_O_msd_30_ST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714612" y="3978275"/>
            <a:ext cx="3723542" cy="287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92" name="Rectangle 24"/>
          <p:cNvSpPr>
            <a:spLocks noChangeArrowheads="1"/>
          </p:cNvSpPr>
          <p:nvPr/>
        </p:nvSpPr>
        <p:spPr bwMode="auto">
          <a:xfrm>
            <a:off x="0" y="3238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t-EE"/>
          </a:p>
        </p:txBody>
      </p:sp>
      <p:sp>
        <p:nvSpPr>
          <p:cNvPr id="237593" name="Text Box 25"/>
          <p:cNvSpPr txBox="1">
            <a:spLocks noChangeArrowheads="1"/>
          </p:cNvSpPr>
          <p:nvPr/>
        </p:nvSpPr>
        <p:spPr bwMode="auto">
          <a:xfrm>
            <a:off x="782515" y="3736958"/>
            <a:ext cx="3720611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dirty="0" smtClean="0">
                <a:solidFill>
                  <a:srgbClr val="FF0000"/>
                </a:solidFill>
              </a:rPr>
              <a:t>Koos soolaga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. . .</a:t>
            </a:r>
            <a:r>
              <a:rPr lang="en-US" dirty="0"/>
              <a:t> 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t-EE" dirty="0" smtClean="0"/>
              <a:t>Mobiilsused </a:t>
            </a:r>
            <a:r>
              <a:rPr lang="et-EE" dirty="0" smtClean="0">
                <a:solidFill>
                  <a:srgbClr val="0070C0"/>
                </a:solidFill>
              </a:rPr>
              <a:t>langevad</a:t>
            </a:r>
            <a:r>
              <a:rPr lang="et-EE" dirty="0" smtClean="0"/>
              <a:t> </a:t>
            </a:r>
            <a:r>
              <a:rPr lang="en-US" dirty="0" smtClean="0"/>
              <a:t>(</a:t>
            </a:r>
            <a:r>
              <a:rPr lang="et-EE" dirty="0" smtClean="0"/>
              <a:t>pea kõigis süsteemides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t-EE" dirty="0" smtClean="0"/>
              <a:t>Polümeer muuutub </a:t>
            </a:r>
            <a:r>
              <a:rPr lang="et-EE" dirty="0" smtClean="0">
                <a:solidFill>
                  <a:srgbClr val="0070C0"/>
                </a:solidFill>
              </a:rPr>
              <a:t>jäigemaks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t-EE" dirty="0" smtClean="0"/>
              <a:t>Suurimad erinevused kõrge konsentratsiooni puhul</a:t>
            </a:r>
            <a:endParaRPr 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496908" cy="685800"/>
          </a:xfrm>
        </p:spPr>
        <p:txBody>
          <a:bodyPr>
            <a:normAutofit/>
          </a:bodyPr>
          <a:lstStyle/>
          <a:p>
            <a:r>
              <a:rPr lang="et-EE" sz="3200" dirty="0" smtClean="0">
                <a:solidFill>
                  <a:srgbClr val="0070C0"/>
                </a:solidFill>
              </a:rPr>
              <a:t>Polümeeride liikuvus sooladega ja ilma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37594" name="AutoShape 26"/>
          <p:cNvSpPr>
            <a:spLocks noChangeArrowheads="1"/>
          </p:cNvSpPr>
          <p:nvPr/>
        </p:nvSpPr>
        <p:spPr bwMode="auto">
          <a:xfrm>
            <a:off x="3442188" y="3808394"/>
            <a:ext cx="33264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37611" name="Picture 43" descr="over_O_msd_salt_free_ST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6572" y="928669"/>
            <a:ext cx="3509597" cy="2711450"/>
          </a:xfrm>
          <a:noFill/>
          <a:ln/>
        </p:spPr>
      </p:pic>
      <p:pic>
        <p:nvPicPr>
          <p:cNvPr id="237613" name="Picture 45" descr="over_O_msd_10_ST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928670"/>
            <a:ext cx="3455377" cy="2671763"/>
          </a:xfrm>
          <a:noFill/>
          <a:ln/>
        </p:spPr>
      </p:pic>
      <p:pic>
        <p:nvPicPr>
          <p:cNvPr id="237615" name="Picture 47" descr="over_O_msd_30_ST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37941" y="3808395"/>
            <a:ext cx="3389435" cy="2620963"/>
          </a:xfrm>
          <a:noFill/>
          <a:ln/>
        </p:spPr>
      </p:pic>
      <p:sp>
        <p:nvSpPr>
          <p:cNvPr id="237616" name="Text Box 48"/>
          <p:cNvSpPr txBox="1">
            <a:spLocks noChangeArrowheads="1"/>
          </p:cNvSpPr>
          <p:nvPr/>
        </p:nvSpPr>
        <p:spPr bwMode="auto">
          <a:xfrm>
            <a:off x="782515" y="6184882"/>
            <a:ext cx="3922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dirty="0" smtClean="0"/>
              <a:t>Samad maksimumid ka liitiumite puhul</a:t>
            </a:r>
            <a:r>
              <a:rPr lang="sv-SE" dirty="0" smtClean="0"/>
              <a:t>!</a:t>
            </a:r>
            <a:endParaRPr lang="en-US" dirty="0"/>
          </a:p>
        </p:txBody>
      </p:sp>
      <p:sp>
        <p:nvSpPr>
          <p:cNvPr id="237617" name="Line 49"/>
          <p:cNvSpPr>
            <a:spLocks noChangeShapeType="1"/>
          </p:cNvSpPr>
          <p:nvPr/>
        </p:nvSpPr>
        <p:spPr bwMode="auto">
          <a:xfrm flipV="1">
            <a:off x="4572000" y="3232132"/>
            <a:ext cx="464526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37618" name="Line 50"/>
          <p:cNvSpPr>
            <a:spLocks noChangeShapeType="1"/>
          </p:cNvSpPr>
          <p:nvPr/>
        </p:nvSpPr>
        <p:spPr bwMode="auto">
          <a:xfrm flipV="1">
            <a:off x="4572000" y="5464158"/>
            <a:ext cx="1462454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37619" name="Line 51"/>
          <p:cNvSpPr>
            <a:spLocks noChangeShapeType="1"/>
          </p:cNvSpPr>
          <p:nvPr/>
        </p:nvSpPr>
        <p:spPr bwMode="auto">
          <a:xfrm>
            <a:off x="7696199" y="2439969"/>
            <a:ext cx="5978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37620" name="Text Box 52"/>
          <p:cNvSpPr txBox="1">
            <a:spLocks noChangeArrowheads="1"/>
          </p:cNvSpPr>
          <p:nvPr/>
        </p:nvSpPr>
        <p:spPr bwMode="auto">
          <a:xfrm>
            <a:off x="7842738" y="1446195"/>
            <a:ext cx="650631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600" b="1"/>
              <a:t>  </a:t>
            </a:r>
            <a:r>
              <a:rPr lang="sv-SE" sz="1600" b="1"/>
              <a:t>S-C</a:t>
            </a:r>
            <a:endParaRPr lang="et-EE" sz="1600" b="1"/>
          </a:p>
          <a:p>
            <a:r>
              <a:rPr lang="et-EE" sz="1600" b="1"/>
              <a:t>  </a:t>
            </a:r>
            <a:r>
              <a:rPr lang="sv-SE" sz="1600" b="1"/>
              <a:t>free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/>
              <a:t>1.92</a:t>
            </a:r>
          </a:p>
        </p:txBody>
      </p:sp>
      <p:sp>
        <p:nvSpPr>
          <p:cNvPr id="237621" name="Line 53"/>
          <p:cNvSpPr>
            <a:spLocks noChangeShapeType="1"/>
          </p:cNvSpPr>
          <p:nvPr/>
        </p:nvSpPr>
        <p:spPr bwMode="auto">
          <a:xfrm>
            <a:off x="7829549" y="5032357"/>
            <a:ext cx="5832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37622" name="Text Box 54"/>
          <p:cNvSpPr txBox="1">
            <a:spLocks noChangeArrowheads="1"/>
          </p:cNvSpPr>
          <p:nvPr/>
        </p:nvSpPr>
        <p:spPr bwMode="auto">
          <a:xfrm>
            <a:off x="7910145" y="4038583"/>
            <a:ext cx="650631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600" b="1"/>
              <a:t> </a:t>
            </a:r>
            <a:r>
              <a:rPr lang="sv-SE" sz="1600" b="1"/>
              <a:t>S-C</a:t>
            </a:r>
            <a:endParaRPr lang="et-EE" sz="1600" b="1"/>
          </a:p>
          <a:p>
            <a:r>
              <a:rPr lang="et-EE" sz="1600" b="1"/>
              <a:t> </a:t>
            </a:r>
            <a:r>
              <a:rPr lang="sv-SE" sz="1600" b="1"/>
              <a:t>free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/>
              <a:t>2.42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16" grpId="0" autoUpdateAnimBg="0"/>
      <p:bldP spid="237617" grpId="0" animBg="1"/>
      <p:bldP spid="2376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1151" y="142852"/>
            <a:ext cx="5705493" cy="54294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3200" dirty="0" smtClean="0">
                <a:solidFill>
                  <a:srgbClr val="0070C0"/>
                </a:solidFill>
              </a:rPr>
              <a:t>Liitium ioonide mobiilsused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41683" name="Picture 19" descr="Li_msd_10_ST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298" y="690564"/>
            <a:ext cx="3906715" cy="3017838"/>
          </a:xfrm>
          <a:noFill/>
          <a:ln/>
        </p:spPr>
      </p:pic>
      <p:pic>
        <p:nvPicPr>
          <p:cNvPr id="241685" name="Picture 21" descr="Li_msd_30_ST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00298" y="3714752"/>
            <a:ext cx="3906715" cy="3008312"/>
          </a:xfrm>
          <a:noFill/>
          <a:ln/>
        </p:spPr>
      </p:pic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6156432" y="2347914"/>
            <a:ext cx="46159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6222375" y="1411289"/>
            <a:ext cx="71657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400" b="1"/>
              <a:t>S-C</a:t>
            </a:r>
            <a:endParaRPr lang="et-EE" sz="1400" b="1"/>
          </a:p>
          <a:p>
            <a:r>
              <a:rPr lang="sv-SE" sz="1400" b="1"/>
              <a:t>free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600" b="1"/>
              <a:t>1.78</a:t>
            </a:r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>
            <a:off x="6105144" y="6084889"/>
            <a:ext cx="51581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6222375" y="5156203"/>
            <a:ext cx="650631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400" b="1"/>
              <a:t>S-C</a:t>
            </a:r>
            <a:endParaRPr lang="et-EE" sz="1400" b="1"/>
          </a:p>
          <a:p>
            <a:r>
              <a:rPr lang="et-EE" sz="1400" b="1"/>
              <a:t>f</a:t>
            </a:r>
            <a:r>
              <a:rPr lang="sv-SE" sz="1400" b="1"/>
              <a:t>ree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600" b="1"/>
              <a:t>1.45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76" name="Picture 24" descr="Li_msd_10_ST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9896" y="620713"/>
            <a:ext cx="3590192" cy="2771775"/>
          </a:xfrm>
          <a:noFill/>
          <a:ln/>
        </p:spPr>
      </p:pic>
      <p:sp>
        <p:nvSpPr>
          <p:cNvPr id="2539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28728" y="0"/>
            <a:ext cx="6553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 smtClean="0">
                <a:solidFill>
                  <a:srgbClr val="0070C0"/>
                </a:solidFill>
              </a:rPr>
              <a:t>Katioonid vs. anioonid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253978" name="Picture 26" descr="P_msd_10_ST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9" y="620712"/>
            <a:ext cx="3442188" cy="2665412"/>
          </a:xfrm>
          <a:noFill/>
          <a:ln/>
        </p:spPr>
      </p:pic>
      <p:pic>
        <p:nvPicPr>
          <p:cNvPr id="253980" name="Picture 28" descr="Li_msd_30_ST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21362" y="3357563"/>
            <a:ext cx="3588726" cy="2865437"/>
          </a:xfrm>
          <a:noFill/>
          <a:ln/>
        </p:spPr>
      </p:pic>
      <p:pic>
        <p:nvPicPr>
          <p:cNvPr id="253982" name="Picture 30" descr="P_msd_30_ST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 r="5356"/>
          <a:stretch>
            <a:fillRect/>
          </a:stretch>
        </p:blipFill>
        <p:spPr>
          <a:xfrm>
            <a:off x="4643438" y="3357562"/>
            <a:ext cx="3257550" cy="2824162"/>
          </a:xfrm>
          <a:noFill/>
          <a:ln/>
        </p:spPr>
      </p:pic>
      <p:sp>
        <p:nvSpPr>
          <p:cNvPr id="253985" name="Text Box 33"/>
          <p:cNvSpPr txBox="1">
            <a:spLocks noChangeArrowheads="1"/>
          </p:cNvSpPr>
          <p:nvPr/>
        </p:nvSpPr>
        <p:spPr bwMode="auto">
          <a:xfrm>
            <a:off x="1571604" y="6357958"/>
            <a:ext cx="6148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dirty="0" smtClean="0"/>
              <a:t>Osades süsteemides anioonide mobiilsused madalamad</a:t>
            </a:r>
            <a:endParaRPr lang="en-US" dirty="0"/>
          </a:p>
        </p:txBody>
      </p:sp>
      <p:sp>
        <p:nvSpPr>
          <p:cNvPr id="253986" name="Text Box 34"/>
          <p:cNvSpPr txBox="1">
            <a:spLocks noChangeArrowheads="1"/>
          </p:cNvSpPr>
          <p:nvPr/>
        </p:nvSpPr>
        <p:spPr bwMode="auto">
          <a:xfrm>
            <a:off x="1647093" y="7461251"/>
            <a:ext cx="697962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Resemblent mobility </a:t>
            </a:r>
            <a:r>
              <a:rPr lang="sv-SE" i="1"/>
              <a:t>patterns</a:t>
            </a:r>
            <a:r>
              <a:rPr lang="sv-SE"/>
              <a:t> for different ion species</a:t>
            </a:r>
            <a:endParaRPr lang="en-US"/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912211" y="765174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3912211" y="2492374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89" name="Oval 37"/>
          <p:cNvSpPr>
            <a:spLocks noChangeArrowheads="1"/>
          </p:cNvSpPr>
          <p:nvPr/>
        </p:nvSpPr>
        <p:spPr bwMode="auto">
          <a:xfrm>
            <a:off x="7500938" y="765174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7500938" y="2420937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1" name="Oval 39"/>
          <p:cNvSpPr>
            <a:spLocks noChangeArrowheads="1"/>
          </p:cNvSpPr>
          <p:nvPr/>
        </p:nvSpPr>
        <p:spPr bwMode="auto">
          <a:xfrm>
            <a:off x="1917823" y="3573462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5639900" y="3573462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3" name="Oval 41"/>
          <p:cNvSpPr>
            <a:spLocks noChangeArrowheads="1"/>
          </p:cNvSpPr>
          <p:nvPr/>
        </p:nvSpPr>
        <p:spPr bwMode="auto">
          <a:xfrm>
            <a:off x="2383815" y="5084762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6038484" y="5013324"/>
            <a:ext cx="19929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5" name="Rectangle 43"/>
          <p:cNvSpPr>
            <a:spLocks noChangeArrowheads="1"/>
          </p:cNvSpPr>
          <p:nvPr/>
        </p:nvSpPr>
        <p:spPr bwMode="auto">
          <a:xfrm>
            <a:off x="1053246" y="620712"/>
            <a:ext cx="7445619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3996" name="Line 44"/>
          <p:cNvSpPr>
            <a:spLocks noChangeShapeType="1"/>
          </p:cNvSpPr>
          <p:nvPr/>
        </p:nvSpPr>
        <p:spPr bwMode="auto">
          <a:xfrm>
            <a:off x="4177446" y="2133599"/>
            <a:ext cx="5993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53997" name="Text Box 45"/>
          <p:cNvSpPr txBox="1">
            <a:spLocks noChangeArrowheads="1"/>
          </p:cNvSpPr>
          <p:nvPr/>
        </p:nvSpPr>
        <p:spPr bwMode="auto">
          <a:xfrm>
            <a:off x="4244854" y="1052513"/>
            <a:ext cx="66381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600" b="1"/>
              <a:t>  </a:t>
            </a:r>
            <a:r>
              <a:rPr lang="sv-SE" sz="1600" b="1"/>
              <a:t>S-C</a:t>
            </a:r>
            <a:endParaRPr lang="et-EE" sz="1600" b="1"/>
          </a:p>
          <a:p>
            <a:r>
              <a:rPr lang="et-EE" sz="1600" b="1"/>
              <a:t>  </a:t>
            </a:r>
            <a:r>
              <a:rPr lang="sv-SE" sz="1600" b="1"/>
              <a:t>free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/>
              <a:t>1.78</a:t>
            </a:r>
          </a:p>
        </p:txBody>
      </p:sp>
      <p:sp>
        <p:nvSpPr>
          <p:cNvPr id="253999" name="Text Box 47"/>
          <p:cNvSpPr txBox="1">
            <a:spLocks noChangeArrowheads="1"/>
          </p:cNvSpPr>
          <p:nvPr/>
        </p:nvSpPr>
        <p:spPr bwMode="auto">
          <a:xfrm>
            <a:off x="7899523" y="1196975"/>
            <a:ext cx="78398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600" b="1"/>
              <a:t>  </a:t>
            </a:r>
            <a:r>
              <a:rPr lang="sv-SE" sz="1600" b="1"/>
              <a:t>S-C</a:t>
            </a:r>
            <a:endParaRPr lang="et-EE" sz="1600" b="1"/>
          </a:p>
          <a:p>
            <a:r>
              <a:rPr lang="et-EE" sz="1600" b="1"/>
              <a:t>  f</a:t>
            </a:r>
            <a:r>
              <a:rPr lang="sv-SE" sz="1600" b="1"/>
              <a:t>ree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/>
              <a:t>1.94</a:t>
            </a:r>
          </a:p>
        </p:txBody>
      </p:sp>
      <p:sp>
        <p:nvSpPr>
          <p:cNvPr id="254001" name="Text Box 49"/>
          <p:cNvSpPr txBox="1">
            <a:spLocks noChangeArrowheads="1"/>
          </p:cNvSpPr>
          <p:nvPr/>
        </p:nvSpPr>
        <p:spPr bwMode="auto">
          <a:xfrm>
            <a:off x="4310795" y="4581525"/>
            <a:ext cx="59934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600" b="1"/>
              <a:t>S-C</a:t>
            </a:r>
            <a:endParaRPr lang="et-EE" sz="1600" b="1"/>
          </a:p>
          <a:p>
            <a:r>
              <a:rPr lang="sv-SE" sz="1600" b="1"/>
              <a:t>free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/>
              <a:t>1.45</a:t>
            </a:r>
          </a:p>
        </p:txBody>
      </p:sp>
      <p:sp>
        <p:nvSpPr>
          <p:cNvPr id="254003" name="Text Box 51"/>
          <p:cNvSpPr txBox="1">
            <a:spLocks noChangeArrowheads="1"/>
          </p:cNvSpPr>
          <p:nvPr/>
        </p:nvSpPr>
        <p:spPr bwMode="auto">
          <a:xfrm>
            <a:off x="7966930" y="4581525"/>
            <a:ext cx="650631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600" b="1"/>
              <a:t>S-C</a:t>
            </a:r>
            <a:endParaRPr lang="et-EE" sz="1600" b="1"/>
          </a:p>
          <a:p>
            <a:r>
              <a:rPr lang="sv-SE" sz="1600" b="1"/>
              <a:t>free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/>
              <a:t>2.01</a:t>
            </a:r>
          </a:p>
        </p:txBody>
      </p:sp>
      <p:sp>
        <p:nvSpPr>
          <p:cNvPr id="254004" name="Rectangle 52"/>
          <p:cNvSpPr>
            <a:spLocks noChangeArrowheads="1"/>
          </p:cNvSpPr>
          <p:nvPr/>
        </p:nvSpPr>
        <p:spPr bwMode="auto">
          <a:xfrm>
            <a:off x="1053246" y="3357563"/>
            <a:ext cx="7445619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54005" name="Line 53"/>
          <p:cNvSpPr>
            <a:spLocks noChangeShapeType="1"/>
          </p:cNvSpPr>
          <p:nvPr/>
        </p:nvSpPr>
        <p:spPr bwMode="auto">
          <a:xfrm>
            <a:off x="4177446" y="5589587"/>
            <a:ext cx="5993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54006" name="Line 54"/>
          <p:cNvSpPr>
            <a:spLocks noChangeShapeType="1"/>
          </p:cNvSpPr>
          <p:nvPr/>
        </p:nvSpPr>
        <p:spPr bwMode="auto">
          <a:xfrm>
            <a:off x="7767638" y="2205037"/>
            <a:ext cx="5993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54007" name="Line 55"/>
          <p:cNvSpPr>
            <a:spLocks noChangeShapeType="1"/>
          </p:cNvSpPr>
          <p:nvPr/>
        </p:nvSpPr>
        <p:spPr bwMode="auto">
          <a:xfrm>
            <a:off x="7833580" y="5589587"/>
            <a:ext cx="5993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85852" y="0"/>
            <a:ext cx="6801612" cy="6858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2"/>
                </a:solidFill>
              </a:rPr>
              <a:t>        </a:t>
            </a:r>
            <a:r>
              <a:rPr lang="et-EE" dirty="0" smtClean="0">
                <a:solidFill>
                  <a:srgbClr val="0070C0"/>
                </a:solidFill>
              </a:rPr>
              <a:t>Peaahelad vs. kõrvalahelad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256026" name="Picture 26" descr="Sc_O_msd_10_ST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714356"/>
            <a:ext cx="3522785" cy="2613025"/>
          </a:xfrm>
          <a:noFill/>
          <a:ln/>
        </p:spPr>
      </p:pic>
      <p:pic>
        <p:nvPicPr>
          <p:cNvPr id="256022" name="Picture 22" descr="Bb_O_msd_10_ST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31595" y="714355"/>
            <a:ext cx="3656135" cy="2678112"/>
          </a:xfrm>
          <a:noFill/>
          <a:ln/>
        </p:spPr>
      </p:pic>
      <p:pic>
        <p:nvPicPr>
          <p:cNvPr id="256024" name="Picture 24" descr="Bb_O_msd_30_ST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731595" y="3451205"/>
            <a:ext cx="3656135" cy="2830512"/>
          </a:xfrm>
          <a:noFill/>
          <a:ln/>
        </p:spPr>
      </p:pic>
      <p:pic>
        <p:nvPicPr>
          <p:cNvPr id="256028" name="Picture 28" descr="Sc_O_msd_30_ST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00968" y="3451205"/>
            <a:ext cx="3508131" cy="2735262"/>
          </a:xfrm>
          <a:noFill/>
          <a:ln/>
        </p:spPr>
      </p:pic>
      <p:sp>
        <p:nvSpPr>
          <p:cNvPr id="256030" name="Text Box 30"/>
          <p:cNvSpPr txBox="1">
            <a:spLocks noChangeArrowheads="1"/>
          </p:cNvSpPr>
          <p:nvPr/>
        </p:nvSpPr>
        <p:spPr bwMode="auto">
          <a:xfrm>
            <a:off x="1396878" y="6259493"/>
            <a:ext cx="664698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dirty="0" smtClean="0"/>
              <a:t>Kõrvalahelad on mobiilsemad</a:t>
            </a:r>
            <a:endParaRPr lang="en-US" dirty="0"/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1396879" y="1722418"/>
            <a:ext cx="219368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Corr. with Li’s 0.8</a:t>
            </a:r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1329471" y="4602143"/>
            <a:ext cx="219368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Corr. with Li’s 0.7</a:t>
            </a: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5716833" y="1722418"/>
            <a:ext cx="219368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Corr. with Li’s 0.5</a:t>
            </a:r>
          </a:p>
        </p:txBody>
      </p:sp>
      <p:sp>
        <p:nvSpPr>
          <p:cNvPr id="256038" name="Text Box 38"/>
          <p:cNvSpPr txBox="1">
            <a:spLocks noChangeArrowheads="1"/>
          </p:cNvSpPr>
          <p:nvPr/>
        </p:nvSpPr>
        <p:spPr bwMode="auto">
          <a:xfrm>
            <a:off x="5650891" y="4675168"/>
            <a:ext cx="219368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Corr. with Li’s 0.6</a:t>
            </a:r>
          </a:p>
        </p:txBody>
      </p:sp>
      <p:sp>
        <p:nvSpPr>
          <p:cNvPr id="256039" name="Line 39"/>
          <p:cNvSpPr>
            <a:spLocks noChangeShapeType="1"/>
          </p:cNvSpPr>
          <p:nvPr/>
        </p:nvSpPr>
        <p:spPr bwMode="auto">
          <a:xfrm>
            <a:off x="4055086" y="2009755"/>
            <a:ext cx="5978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>
            <a:off x="4188437" y="4675167"/>
            <a:ext cx="5978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4320322" y="1015981"/>
            <a:ext cx="731226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600" b="1"/>
              <a:t>  </a:t>
            </a:r>
            <a:r>
              <a:rPr lang="sv-SE" sz="1600" b="1"/>
              <a:t>S-C</a:t>
            </a:r>
            <a:endParaRPr lang="et-EE" sz="1600" b="1"/>
          </a:p>
          <a:p>
            <a:r>
              <a:rPr lang="et-EE" sz="1600" b="1"/>
              <a:t>  </a:t>
            </a:r>
            <a:r>
              <a:rPr lang="sv-SE" sz="1600" b="1"/>
              <a:t>free</a:t>
            </a:r>
            <a:endParaRPr lang="et-EE" sz="1600"/>
          </a:p>
          <a:p>
            <a:pPr>
              <a:spcBef>
                <a:spcPct val="50000"/>
              </a:spcBef>
            </a:pPr>
            <a:r>
              <a:rPr lang="en-US"/>
              <a:t>1.92</a:t>
            </a:r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4389194" y="3681393"/>
            <a:ext cx="7297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600" b="1"/>
              <a:t>  </a:t>
            </a:r>
            <a:r>
              <a:rPr lang="sv-SE" sz="1600" b="1"/>
              <a:t>S-C</a:t>
            </a:r>
            <a:endParaRPr lang="et-EE" sz="1600" b="1"/>
          </a:p>
          <a:p>
            <a:r>
              <a:rPr lang="et-EE" sz="1600" b="1"/>
              <a:t>  </a:t>
            </a:r>
            <a:r>
              <a:rPr lang="sv-SE" sz="1600" b="1"/>
              <a:t>free</a:t>
            </a:r>
            <a:endParaRPr lang="et-EE" sz="1600"/>
          </a:p>
          <a:p>
            <a:pPr>
              <a:spcBef>
                <a:spcPct val="50000"/>
              </a:spcBef>
            </a:pPr>
            <a:r>
              <a:rPr lang="en-US"/>
              <a:t>2.42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5" grpId="0"/>
      <p:bldP spid="256036" grpId="0"/>
      <p:bldP spid="256037" grpId="0"/>
      <p:bldP spid="2560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071546"/>
            <a:ext cx="4143371" cy="2654059"/>
          </a:xfrm>
          <a:prstGeom prst="rect">
            <a:avLst/>
          </a:prstGeom>
        </p:spPr>
      </p:pic>
      <p:sp>
        <p:nvSpPr>
          <p:cNvPr id="297992" name="Rectangle 8"/>
          <p:cNvSpPr>
            <a:spLocks noGrp="1" noChangeArrowheads="1"/>
          </p:cNvSpPr>
          <p:nvPr>
            <p:ph type="title"/>
          </p:nvPr>
        </p:nvSpPr>
        <p:spPr>
          <a:xfrm>
            <a:off x="1214414" y="357166"/>
            <a:ext cx="6553200" cy="685800"/>
          </a:xfrm>
        </p:spPr>
        <p:txBody>
          <a:bodyPr>
            <a:normAutofit fontScale="90000"/>
          </a:bodyPr>
          <a:lstStyle/>
          <a:p>
            <a:r>
              <a:rPr lang="et-EE" sz="3200" dirty="0" smtClean="0">
                <a:solidFill>
                  <a:srgbClr val="0000CC"/>
                </a:solidFill>
              </a:rPr>
              <a:t>Üks võimalik seletus liitiumite liikuvustele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297988" name="Picture 4" descr="Li_msd_30_ST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0144" y="1196976"/>
            <a:ext cx="3538903" cy="2468563"/>
          </a:xfrm>
          <a:noFill/>
          <a:ln/>
        </p:spPr>
      </p:pic>
      <p:pic>
        <p:nvPicPr>
          <p:cNvPr id="297994" name="Picture 10" descr="Bb_O_msd_30_S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263" y="3860801"/>
            <a:ext cx="352278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5" name="Picture 11" descr="Sc_O_msd_30_ST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106" y="3860800"/>
            <a:ext cx="372207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96" name="Oval 12"/>
          <p:cNvSpPr>
            <a:spLocks noChangeArrowheads="1"/>
          </p:cNvSpPr>
          <p:nvPr/>
        </p:nvSpPr>
        <p:spPr bwMode="auto">
          <a:xfrm>
            <a:off x="2272776" y="2565400"/>
            <a:ext cx="265234" cy="287338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2271310" y="5373689"/>
            <a:ext cx="266700" cy="2873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97998" name="Line 14"/>
          <p:cNvSpPr>
            <a:spLocks noChangeShapeType="1"/>
          </p:cNvSpPr>
          <p:nvPr/>
        </p:nvSpPr>
        <p:spPr bwMode="auto">
          <a:xfrm flipV="1">
            <a:off x="2538009" y="3213101"/>
            <a:ext cx="4054720" cy="2303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98002" name="Oval 18"/>
          <p:cNvSpPr>
            <a:spLocks noChangeArrowheads="1"/>
          </p:cNvSpPr>
          <p:nvPr/>
        </p:nvSpPr>
        <p:spPr bwMode="auto">
          <a:xfrm>
            <a:off x="3735229" y="1339851"/>
            <a:ext cx="265234" cy="2889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004" name="Oval 20"/>
          <p:cNvSpPr>
            <a:spLocks noChangeArrowheads="1"/>
          </p:cNvSpPr>
          <p:nvPr/>
        </p:nvSpPr>
        <p:spPr bwMode="auto">
          <a:xfrm>
            <a:off x="3735229" y="4005264"/>
            <a:ext cx="265234" cy="2873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006" name="Oval 22"/>
          <p:cNvSpPr>
            <a:spLocks noChangeArrowheads="1"/>
          </p:cNvSpPr>
          <p:nvPr/>
        </p:nvSpPr>
        <p:spPr bwMode="auto">
          <a:xfrm>
            <a:off x="7391363" y="4005264"/>
            <a:ext cx="265235" cy="2873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007" name="Line 23"/>
          <p:cNvSpPr>
            <a:spLocks noChangeShapeType="1"/>
          </p:cNvSpPr>
          <p:nvPr/>
        </p:nvSpPr>
        <p:spPr bwMode="auto">
          <a:xfrm flipV="1">
            <a:off x="7523248" y="3214685"/>
            <a:ext cx="120553" cy="7905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98008" name="Oval 24"/>
          <p:cNvSpPr>
            <a:spLocks noChangeArrowheads="1"/>
          </p:cNvSpPr>
          <p:nvPr/>
        </p:nvSpPr>
        <p:spPr bwMode="auto">
          <a:xfrm>
            <a:off x="5795560" y="5373689"/>
            <a:ext cx="265234" cy="287337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6" grpId="0" animBg="1"/>
      <p:bldP spid="297996" grpId="1" animBg="1"/>
      <p:bldP spid="297997" grpId="0" animBg="1"/>
      <p:bldP spid="297997" grpId="1" animBg="1"/>
      <p:bldP spid="297998" grpId="0" animBg="1"/>
      <p:bldP spid="297998" grpId="1" animBg="1"/>
      <p:bldP spid="298002" grpId="0" animBg="1"/>
      <p:bldP spid="298004" grpId="0" animBg="1"/>
      <p:bldP spid="298006" grpId="0" animBg="1"/>
      <p:bldP spid="298007" grpId="0" animBg="1"/>
      <p:bldP spid="298008" grpId="0" animBg="1"/>
      <p:bldP spid="29800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>
                <a:solidFill>
                  <a:srgbClr val="0070C0"/>
                </a:solidFill>
              </a:rPr>
              <a:t>Liikuvused pikki kõrvalahelaid</a:t>
            </a:r>
            <a:endParaRPr lang="et-EE" dirty="0">
              <a:solidFill>
                <a:srgbClr val="0070C0"/>
              </a:solidFill>
            </a:endParaRPr>
          </a:p>
        </p:txBody>
      </p:sp>
      <p:pic>
        <p:nvPicPr>
          <p:cNvPr id="6" name="Picture 5" descr="figure_Y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669646" cy="2991168"/>
          </a:xfrm>
          <a:prstGeom prst="rect">
            <a:avLst/>
          </a:prstGeom>
        </p:spPr>
      </p:pic>
      <p:pic>
        <p:nvPicPr>
          <p:cNvPr id="7" name="Picture 6" descr="figure_Y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35" y="3714752"/>
            <a:ext cx="4907065" cy="3143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142873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1:10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41433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1:30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164305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t-EE" dirty="0" smtClean="0"/>
              <a:t>Mingil määral optimaalsus</a:t>
            </a:r>
            <a:r>
              <a:rPr lang="et-EE" dirty="0" smtClean="0"/>
              <a:t> </a:t>
            </a:r>
          </a:p>
          <a:p>
            <a:r>
              <a:rPr lang="et-EE" dirty="0" smtClean="0"/>
              <a:t>7-8 </a:t>
            </a:r>
            <a:r>
              <a:rPr lang="et-EE" dirty="0" smtClean="0"/>
              <a:t>EO </a:t>
            </a:r>
            <a:r>
              <a:rPr lang="et-EE" dirty="0" smtClean="0"/>
              <a:t>kõrvalahela pikkuste </a:t>
            </a:r>
            <a:r>
              <a:rPr lang="et-EE" dirty="0" smtClean="0"/>
              <a:t>juures</a:t>
            </a:r>
            <a:endParaRPr lang="et-E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Liikuvused pikki peaahelat</a:t>
            </a:r>
            <a:endParaRPr lang="et-EE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igure_2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471928" cy="478634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85728"/>
            <a:ext cx="5072098" cy="582594"/>
          </a:xfrm>
        </p:spPr>
        <p:txBody>
          <a:bodyPr>
            <a:normAutofit/>
          </a:bodyPr>
          <a:lstStyle/>
          <a:p>
            <a:pPr algn="ctr"/>
            <a:r>
              <a:rPr lang="et-EE" sz="3200" dirty="0" smtClean="0">
                <a:solidFill>
                  <a:srgbClr val="0070C0"/>
                </a:solidFill>
              </a:rPr>
              <a:t>Lisaks ...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857224" y="1500174"/>
            <a:ext cx="744562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t-EE" sz="2400" dirty="0" smtClean="0"/>
              <a:t>Anioonid liigutavad katioone</a:t>
            </a:r>
            <a:endParaRPr lang="en-GB" altLang="ja-JP" sz="2400" dirty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endParaRPr lang="en-GB" altLang="ja-JP" sz="2400" dirty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ja-JP" sz="2400" dirty="0">
                <a:ea typeface="ＭＳ Ｐゴシック" pitchFamily="34" charset="-128"/>
              </a:rPr>
              <a:t> </a:t>
            </a:r>
            <a:r>
              <a:rPr lang="et-EE" altLang="ja-JP" sz="2400" dirty="0" smtClean="0">
                <a:ea typeface="ＭＳ Ｐゴシック" pitchFamily="34" charset="-128"/>
              </a:rPr>
              <a:t>Liikuvuse suund on võrdtõenäosuslik igas suunas</a:t>
            </a:r>
            <a:endParaRPr lang="en-GB" altLang="ja-JP" sz="2400" dirty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endParaRPr lang="en-GB" altLang="ja-JP" sz="2400" dirty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ja-JP" sz="2400" dirty="0" smtClean="0">
                <a:ea typeface="ＭＳ Ｐゴシック" pitchFamily="34" charset="-128"/>
              </a:rPr>
              <a:t> </a:t>
            </a:r>
            <a:r>
              <a:rPr lang="et-EE" altLang="ja-JP" sz="2400" dirty="0" smtClean="0">
                <a:ea typeface="ＭＳ Ｐゴシック" pitchFamily="34" charset="-128"/>
              </a:rPr>
              <a:t>Kaks levinumat polümeeri konfiguratsiooni hüppe puhul: ioon asub lähedal ühenduspunktile ja ioon asub kahe risti asetseva ahela vahel</a:t>
            </a:r>
            <a:endParaRPr lang="en-GB" altLang="ja-JP" sz="2400" dirty="0">
              <a:ea typeface="ＭＳ Ｐゴシック" pitchFamily="34" charset="-128"/>
            </a:endParaRP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428604"/>
            <a:ext cx="2071702" cy="463550"/>
          </a:xfrm>
        </p:spPr>
        <p:txBody>
          <a:bodyPr>
            <a:noAutofit/>
          </a:bodyPr>
          <a:lstStyle/>
          <a:p>
            <a:r>
              <a:rPr lang="et-EE" sz="3200" b="1" dirty="0" smtClean="0">
                <a:solidFill>
                  <a:srgbClr val="0070C0"/>
                </a:solidFill>
                <a:sym typeface="Symbol" pitchFamily="18" charset="2"/>
              </a:rPr>
              <a:t>Järeldused</a:t>
            </a:r>
            <a:endParaRPr lang="en-US" sz="3200" b="1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endParaRPr lang="en-US" sz="1400"/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642910" y="1214422"/>
            <a:ext cx="75115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buFontTx/>
              <a:buChar char="•"/>
            </a:pPr>
            <a:r>
              <a:rPr lang="en-US" sz="2400" dirty="0"/>
              <a:t> </a:t>
            </a:r>
            <a:r>
              <a:rPr lang="et-EE" sz="2400" dirty="0" smtClean="0"/>
              <a:t>Kõrvalahelad vähendvad kristallilisust </a:t>
            </a:r>
            <a:r>
              <a:rPr lang="et-EE" sz="2800" dirty="0" smtClean="0"/>
              <a:t>– </a:t>
            </a:r>
            <a:r>
              <a:rPr lang="et-EE" sz="2800" dirty="0" smtClean="0">
                <a:solidFill>
                  <a:srgbClr val="0070C0"/>
                </a:solidFill>
              </a:rPr>
              <a:t>juhtivus suureneb</a:t>
            </a:r>
            <a:endParaRPr lang="et-EE" sz="2400" dirty="0">
              <a:solidFill>
                <a:srgbClr val="0070C0"/>
              </a:solidFill>
            </a:endParaRPr>
          </a:p>
          <a:p>
            <a:pPr>
              <a:lnSpc>
                <a:spcPct val="75000"/>
              </a:lnSpc>
            </a:pPr>
            <a:endParaRPr lang="en-US" sz="2400" dirty="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2400" dirty="0"/>
              <a:t> </a:t>
            </a:r>
            <a:r>
              <a:rPr lang="et-EE" sz="2400" dirty="0" smtClean="0"/>
              <a:t>Erinevad kõrvalahela parameetrid muudavad juhtivust </a:t>
            </a:r>
            <a:r>
              <a:rPr lang="et-EE" sz="2400" dirty="0" smtClean="0">
                <a:solidFill>
                  <a:srgbClr val="0070C0"/>
                </a:solidFill>
              </a:rPr>
              <a:t>2-3 korda</a:t>
            </a:r>
            <a:r>
              <a:rPr lang="et-EE" sz="2400" dirty="0" smtClean="0"/>
              <a:t>.</a:t>
            </a:r>
            <a:endParaRPr lang="en-US" sz="2400" dirty="0">
              <a:solidFill>
                <a:srgbClr val="AA1736"/>
              </a:solidFill>
            </a:endParaRPr>
          </a:p>
          <a:p>
            <a:pPr>
              <a:buFontTx/>
              <a:buChar char="•"/>
            </a:pPr>
            <a:endParaRPr lang="et-EE" sz="2400" dirty="0" smtClean="0">
              <a:solidFill>
                <a:srgbClr val="AA1736"/>
              </a:solidFill>
            </a:endParaRPr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r>
              <a:rPr lang="et-EE" sz="2400" dirty="0" smtClean="0"/>
              <a:t>Korrelatsioon ioonide mobiilsuste, polümeeri mobiilsuste ja ioonide asukoha vahel. </a:t>
            </a:r>
            <a:r>
              <a:rPr lang="et-EE" sz="2400" dirty="0" smtClean="0">
                <a:solidFill>
                  <a:srgbClr val="0070C0"/>
                </a:solidFill>
              </a:rPr>
              <a:t>Hoida ioonid kõrvalahelate lõppude ligi.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400" dirty="0"/>
              <a:t> </a:t>
            </a:r>
            <a:r>
              <a:rPr lang="et-EE" sz="2400" dirty="0" smtClean="0"/>
              <a:t>Suur soola konsentr. </a:t>
            </a:r>
            <a:r>
              <a:rPr lang="sv-SE" sz="2400" dirty="0" smtClean="0"/>
              <a:t>: </a:t>
            </a:r>
            <a:r>
              <a:rPr lang="et-EE" sz="2400" dirty="0" smtClean="0"/>
              <a:t>Maksimaalsed mobiilsused lühikeste kõrvalahelate puhul</a:t>
            </a:r>
            <a:endParaRPr lang="et-EE" sz="2400" dirty="0">
              <a:solidFill>
                <a:srgbClr val="AA1736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sv-SE" sz="2400" dirty="0"/>
          </a:p>
          <a:p>
            <a:pPr>
              <a:buFontTx/>
              <a:buChar char="•"/>
            </a:pPr>
            <a:r>
              <a:rPr lang="sv-SE" sz="2400" dirty="0"/>
              <a:t> </a:t>
            </a:r>
            <a:r>
              <a:rPr lang="et-EE" sz="2400" dirty="0" smtClean="0"/>
              <a:t>Väike soola konsentr. </a:t>
            </a:r>
            <a:r>
              <a:rPr lang="sv-SE" sz="2400" dirty="0" smtClean="0"/>
              <a:t>: </a:t>
            </a:r>
            <a:r>
              <a:rPr lang="et-EE" sz="2400" dirty="0" smtClean="0"/>
              <a:t>Maksimaalsed mobiilsused  kõrvalahelate vahemikus </a:t>
            </a:r>
            <a:r>
              <a:rPr lang="sv-SE" sz="2400" dirty="0" smtClean="0"/>
              <a:t>7-9 EO</a:t>
            </a:r>
            <a:r>
              <a:rPr lang="et-EE" sz="2400" dirty="0" smtClean="0"/>
              <a:t> pikkust</a:t>
            </a:r>
            <a:endParaRPr lang="en-US" sz="2400" dirty="0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647092" y="7316788"/>
            <a:ext cx="664698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Quite good agreement with experimental values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Juttu tuleb ...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MD simulatsioon</a:t>
            </a:r>
          </a:p>
          <a:p>
            <a:r>
              <a:rPr lang="et-EE" dirty="0" smtClean="0"/>
              <a:t>Uuritav materjal</a:t>
            </a:r>
          </a:p>
          <a:p>
            <a:r>
              <a:rPr lang="et-EE" dirty="0" smtClean="0"/>
              <a:t>Kasutatavad meetodid</a:t>
            </a:r>
          </a:p>
          <a:p>
            <a:r>
              <a:rPr lang="et-EE" dirty="0" smtClean="0"/>
              <a:t>Ioonide lokaalne liikuvus ja diffusioon</a:t>
            </a:r>
          </a:p>
          <a:p>
            <a:r>
              <a:rPr lang="et-EE" dirty="0" smtClean="0"/>
              <a:t>Liikuvused</a:t>
            </a:r>
          </a:p>
          <a:p>
            <a:r>
              <a:rPr lang="et-EE" dirty="0" smtClean="0"/>
              <a:t>Liikuvuse </a:t>
            </a:r>
            <a:r>
              <a:rPr lang="et-EE" dirty="0" smtClean="0"/>
              <a:t>mehhanismid</a:t>
            </a:r>
            <a:endParaRPr lang="et-EE" dirty="0" smtClean="0"/>
          </a:p>
          <a:p>
            <a:r>
              <a:rPr lang="et-EE" dirty="0" smtClean="0"/>
              <a:t>Lõppsõna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1928794" y="357166"/>
            <a:ext cx="492920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t-EE" sz="3200" dirty="0" smtClean="0">
                <a:solidFill>
                  <a:srgbClr val="0000CC"/>
                </a:solidFill>
              </a:rPr>
              <a:t>Molekulaardünaamika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474177" y="1209675"/>
            <a:ext cx="39389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t-EE" sz="2400" dirty="0" smtClean="0"/>
              <a:t>Kasutades klassikalisi Newtoni seadusi, saadakse “film” materjali sisemusest</a:t>
            </a:r>
            <a:endParaRPr lang="en-GB" sz="2400" dirty="0"/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1474177" y="2809876"/>
            <a:ext cx="541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t-EE" sz="2400" dirty="0" smtClean="0"/>
              <a:t>Jõud on kirjeldatud potensiaalidega </a:t>
            </a:r>
            <a:r>
              <a:rPr lang="et-EE" sz="2400" dirty="0" smtClean="0"/>
              <a:t>–”Force Field”</a:t>
            </a:r>
            <a:endParaRPr lang="et-EE" sz="2400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35161" y="981075"/>
            <a:ext cx="2737339" cy="1981200"/>
            <a:chOff x="3072" y="960"/>
            <a:chExt cx="1868" cy="1248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3072" y="139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66" name="Oval 10"/>
            <p:cNvSpPr>
              <a:spLocks noChangeArrowheads="1"/>
            </p:cNvSpPr>
            <p:nvPr/>
          </p:nvSpPr>
          <p:spPr bwMode="auto">
            <a:xfrm>
              <a:off x="4176" y="12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 flipV="1">
              <a:off x="3408" y="1392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68" name="Text Box 12"/>
            <p:cNvSpPr txBox="1">
              <a:spLocks noChangeArrowheads="1"/>
            </p:cNvSpPr>
            <p:nvPr/>
          </p:nvSpPr>
          <p:spPr bwMode="auto">
            <a:xfrm>
              <a:off x="3600" y="11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latin typeface="Times New Roman" pitchFamily="18" charset="0"/>
                </a:rPr>
                <a:t>F</a:t>
              </a:r>
              <a:r>
                <a:rPr lang="en-GB" sz="2400" baseline="-25000">
                  <a:latin typeface="Times New Roman" pitchFamily="18" charset="0"/>
                </a:rPr>
                <a:t>ij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49869" name="Line 13"/>
            <p:cNvSpPr>
              <a:spLocks noChangeShapeType="1"/>
            </p:cNvSpPr>
            <p:nvPr/>
          </p:nvSpPr>
          <p:spPr bwMode="auto">
            <a:xfrm flipV="1">
              <a:off x="4512" y="129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70" name="Text Box 14"/>
            <p:cNvSpPr txBox="1">
              <a:spLocks noChangeArrowheads="1"/>
            </p:cNvSpPr>
            <p:nvPr/>
          </p:nvSpPr>
          <p:spPr bwMode="auto">
            <a:xfrm>
              <a:off x="4608" y="960"/>
              <a:ext cx="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 u="sng" dirty="0" err="1">
                  <a:latin typeface="Times New Roman" pitchFamily="18" charset="0"/>
                </a:rPr>
                <a:t>a</a:t>
              </a:r>
              <a:r>
                <a:rPr lang="en-GB" sz="2400" baseline="-25000" dirty="0" err="1">
                  <a:latin typeface="Times New Roman" pitchFamily="18" charset="0"/>
                </a:rPr>
                <a:t>j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249871" name="Oval 15"/>
            <p:cNvSpPr>
              <a:spLocks noChangeArrowheads="1"/>
            </p:cNvSpPr>
            <p:nvPr/>
          </p:nvSpPr>
          <p:spPr bwMode="auto">
            <a:xfrm>
              <a:off x="4032" y="168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72" name="Line 16"/>
            <p:cNvSpPr>
              <a:spLocks noChangeShapeType="1"/>
            </p:cNvSpPr>
            <p:nvPr/>
          </p:nvSpPr>
          <p:spPr bwMode="auto">
            <a:xfrm>
              <a:off x="3408" y="1632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73" name="Text Box 17"/>
            <p:cNvSpPr txBox="1">
              <a:spLocks noChangeArrowheads="1"/>
            </p:cNvSpPr>
            <p:nvPr/>
          </p:nvSpPr>
          <p:spPr bwMode="auto">
            <a:xfrm>
              <a:off x="3504" y="1728"/>
              <a:ext cx="4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 dirty="0" err="1">
                  <a:latin typeface="Times New Roman" pitchFamily="18" charset="0"/>
                </a:rPr>
                <a:t>F</a:t>
              </a:r>
              <a:r>
                <a:rPr lang="en-GB" sz="2400" baseline="-25000" dirty="0" err="1">
                  <a:latin typeface="Times New Roman" pitchFamily="18" charset="0"/>
                </a:rPr>
                <a:t>ik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249874" name="Line 18"/>
            <p:cNvSpPr>
              <a:spLocks noChangeShapeType="1"/>
            </p:cNvSpPr>
            <p:nvPr/>
          </p:nvSpPr>
          <p:spPr bwMode="auto">
            <a:xfrm>
              <a:off x="4368" y="192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75" name="Text Box 19"/>
            <p:cNvSpPr txBox="1">
              <a:spLocks noChangeArrowheads="1"/>
            </p:cNvSpPr>
            <p:nvPr/>
          </p:nvSpPr>
          <p:spPr bwMode="auto">
            <a:xfrm>
              <a:off x="4368" y="192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 u="sng">
                  <a:latin typeface="Times New Roman" pitchFamily="18" charset="0"/>
                </a:rPr>
                <a:t>a</a:t>
              </a:r>
              <a:r>
                <a:rPr lang="en-GB" sz="2400" baseline="-25000">
                  <a:latin typeface="Times New Roman" pitchFamily="18" charset="0"/>
                </a:rPr>
                <a:t>k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49876" name="Line 20"/>
            <p:cNvSpPr>
              <a:spLocks noChangeShapeType="1"/>
            </p:cNvSpPr>
            <p:nvPr/>
          </p:nvSpPr>
          <p:spPr bwMode="auto">
            <a:xfrm flipH="1">
              <a:off x="4260" y="1536"/>
              <a:ext cx="6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249877" name="Text Box 21"/>
            <p:cNvSpPr txBox="1">
              <a:spLocks noChangeArrowheads="1"/>
            </p:cNvSpPr>
            <p:nvPr/>
          </p:nvSpPr>
          <p:spPr bwMode="auto">
            <a:xfrm>
              <a:off x="4320" y="1488"/>
              <a:ext cx="3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Times New Roman" pitchFamily="18" charset="0"/>
                </a:rPr>
                <a:t>F</a:t>
              </a:r>
              <a:r>
                <a:rPr lang="en-GB" sz="2000" baseline="-25000" dirty="0" err="1">
                  <a:latin typeface="Times New Roman" pitchFamily="18" charset="0"/>
                </a:rPr>
                <a:t>jk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249878" name="Text Box 22"/>
            <p:cNvSpPr txBox="1">
              <a:spLocks noChangeArrowheads="1"/>
            </p:cNvSpPr>
            <p:nvPr/>
          </p:nvSpPr>
          <p:spPr bwMode="auto">
            <a:xfrm>
              <a:off x="3160" y="1408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49879" name="Text Box 23"/>
            <p:cNvSpPr txBox="1">
              <a:spLocks noChangeArrowheads="1"/>
            </p:cNvSpPr>
            <p:nvPr/>
          </p:nvSpPr>
          <p:spPr bwMode="auto">
            <a:xfrm>
              <a:off x="4264" y="120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249880" name="Text Box 24"/>
            <p:cNvSpPr txBox="1">
              <a:spLocks noChangeArrowheads="1"/>
            </p:cNvSpPr>
            <p:nvPr/>
          </p:nvSpPr>
          <p:spPr bwMode="auto">
            <a:xfrm>
              <a:off x="4120" y="169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latin typeface="Times New Roman" pitchFamily="18" charset="0"/>
                </a:rPr>
                <a:t>k</a:t>
              </a:r>
            </a:p>
          </p:txBody>
        </p:sp>
      </p:grpSp>
      <p:sp>
        <p:nvSpPr>
          <p:cNvPr id="249881" name="Text Box 25"/>
          <p:cNvSpPr txBox="1">
            <a:spLocks noChangeArrowheads="1"/>
          </p:cNvSpPr>
          <p:nvPr/>
        </p:nvSpPr>
        <p:spPr bwMode="auto">
          <a:xfrm>
            <a:off x="1447800" y="4724401"/>
            <a:ext cx="464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t-EE" sz="2400" dirty="0" smtClean="0"/>
              <a:t>Mudel: perioodilised ääretingimused</a:t>
            </a:r>
            <a:endParaRPr lang="en-GB" sz="2400" dirty="0"/>
          </a:p>
        </p:txBody>
      </p:sp>
      <p:pic>
        <p:nvPicPr>
          <p:cNvPr id="250984" name="Picture 1128" descr="sylvi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397" y="3716338"/>
            <a:ext cx="2910254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143108" y="214290"/>
            <a:ext cx="5060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</a:rPr>
              <a:t>PEO </a:t>
            </a:r>
            <a:r>
              <a:rPr lang="en-GB" sz="2400" dirty="0" smtClean="0">
                <a:solidFill>
                  <a:srgbClr val="0000CC"/>
                </a:solidFill>
              </a:rPr>
              <a:t>– </a:t>
            </a:r>
            <a:r>
              <a:rPr lang="et-EE" sz="2400" dirty="0" smtClean="0">
                <a:solidFill>
                  <a:srgbClr val="0000CC"/>
                </a:solidFill>
              </a:rPr>
              <a:t>polüteleenoksiid</a:t>
            </a:r>
            <a:r>
              <a:rPr lang="en-GB" sz="2400" dirty="0" smtClean="0">
                <a:solidFill>
                  <a:srgbClr val="0000CC"/>
                </a:solidFill>
              </a:rPr>
              <a:t>; </a:t>
            </a:r>
            <a:r>
              <a:rPr lang="en-GB" sz="2400" dirty="0">
                <a:solidFill>
                  <a:srgbClr val="0000CC"/>
                </a:solidFill>
              </a:rPr>
              <a:t>-(CH</a:t>
            </a:r>
            <a:r>
              <a:rPr lang="en-GB" sz="2400" baseline="-25000" dirty="0">
                <a:solidFill>
                  <a:srgbClr val="0000CC"/>
                </a:solidFill>
              </a:rPr>
              <a:t>2</a:t>
            </a:r>
            <a:r>
              <a:rPr lang="en-GB" sz="2400" dirty="0">
                <a:solidFill>
                  <a:srgbClr val="0000CC"/>
                </a:solidFill>
              </a:rPr>
              <a:t>CH</a:t>
            </a:r>
            <a:r>
              <a:rPr lang="en-GB" sz="2400" baseline="-25000" dirty="0">
                <a:solidFill>
                  <a:srgbClr val="0000CC"/>
                </a:solidFill>
              </a:rPr>
              <a:t>2</a:t>
            </a:r>
            <a:r>
              <a:rPr lang="en-GB" sz="2400" dirty="0">
                <a:solidFill>
                  <a:srgbClr val="0000CC"/>
                </a:solidFill>
              </a:rPr>
              <a:t>O)</a:t>
            </a:r>
            <a:r>
              <a:rPr lang="en-GB" sz="2400" baseline="-25000" dirty="0">
                <a:solidFill>
                  <a:srgbClr val="0000CC"/>
                </a:solidFill>
              </a:rPr>
              <a:t>n</a:t>
            </a:r>
            <a:r>
              <a:rPr lang="en-GB" sz="2400" dirty="0">
                <a:solidFill>
                  <a:srgbClr val="0000CC"/>
                </a:solidFill>
              </a:rPr>
              <a:t>-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447800" y="1557338"/>
            <a:ext cx="252632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GB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pic>
        <p:nvPicPr>
          <p:cNvPr id="235526" name="Picture 6" descr="snap_PEO_gener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298" y="714356"/>
            <a:ext cx="4292111" cy="3489325"/>
          </a:xfrm>
          <a:noFill/>
          <a:ln/>
        </p:spPr>
      </p:pic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642910" y="4357694"/>
            <a:ext cx="464347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t-EE" sz="2000" dirty="0" smtClean="0">
                <a:solidFill>
                  <a:schemeClr val="accent2"/>
                </a:solidFill>
              </a:rPr>
              <a:t>Ioonse juhtivuse suurendamiseks</a:t>
            </a:r>
            <a:r>
              <a:rPr lang="en-GB" sz="2000" dirty="0" smtClean="0">
                <a:solidFill>
                  <a:schemeClr val="accent2"/>
                </a:solidFill>
              </a:rPr>
              <a:t>:</a:t>
            </a:r>
            <a:endParaRPr lang="en-GB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t-EE" dirty="0" smtClean="0"/>
              <a:t>“</a:t>
            </a:r>
            <a:r>
              <a:rPr lang="en-GB" dirty="0" smtClean="0"/>
              <a:t>Plasticizers</a:t>
            </a:r>
            <a:r>
              <a:rPr lang="et-EE" dirty="0" smtClean="0"/>
              <a:t>”</a:t>
            </a:r>
            <a:endParaRPr lang="en-GB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t-EE" dirty="0" smtClean="0"/>
              <a:t>Nanoosakesed</a:t>
            </a:r>
            <a:endParaRPr lang="en-GB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t-EE" dirty="0" smtClean="0"/>
              <a:t>teist tüüpi polümeerid:</a:t>
            </a:r>
            <a:r>
              <a:rPr lang="en-GB" dirty="0" smtClean="0"/>
              <a:t> </a:t>
            </a:r>
            <a:r>
              <a:rPr lang="en-GB" dirty="0"/>
              <a:t>PPO, </a:t>
            </a:r>
            <a:r>
              <a:rPr lang="en-GB" dirty="0" err="1"/>
              <a:t>polyimides</a:t>
            </a:r>
            <a:endParaRPr lang="en-GB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t-EE" dirty="0" smtClean="0"/>
              <a:t>Modifitseerime</a:t>
            </a:r>
            <a:r>
              <a:rPr lang="en-GB" dirty="0" smtClean="0"/>
              <a:t> PEO</a:t>
            </a:r>
            <a:r>
              <a:rPr lang="et-EE" dirty="0" smtClean="0"/>
              <a:t>d</a:t>
            </a:r>
            <a:r>
              <a:rPr lang="en-GB" dirty="0" smtClean="0"/>
              <a:t>: </a:t>
            </a:r>
            <a:r>
              <a:rPr lang="et-EE" dirty="0" smtClean="0"/>
              <a:t>“</a:t>
            </a:r>
            <a:r>
              <a:rPr lang="en-GB" dirty="0" smtClean="0">
                <a:cs typeface="Arial" pitchFamily="34" charset="0"/>
              </a:rPr>
              <a:t>cross-links</a:t>
            </a:r>
            <a:r>
              <a:rPr lang="et-EE" dirty="0" smtClean="0">
                <a:cs typeface="Arial" pitchFamily="34" charset="0"/>
              </a:rPr>
              <a:t>”</a:t>
            </a:r>
            <a:r>
              <a:rPr lang="en-GB" dirty="0" smtClean="0">
                <a:cs typeface="Arial" pitchFamily="34" charset="0"/>
              </a:rPr>
              <a:t>, </a:t>
            </a:r>
            <a:r>
              <a:rPr lang="et-EE" b="1" dirty="0" smtClean="0">
                <a:solidFill>
                  <a:srgbClr val="FF3300"/>
                </a:solidFill>
                <a:cs typeface="Arial" pitchFamily="34" charset="0"/>
              </a:rPr>
              <a:t>kõrvalahelad</a:t>
            </a:r>
            <a:endParaRPr lang="en-GB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5369170" y="4437063"/>
            <a:ext cx="3590192" cy="147732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t-EE" dirty="0" smtClean="0">
                <a:solidFill>
                  <a:schemeClr val="accent2"/>
                </a:solidFill>
              </a:rPr>
              <a:t>Kõrvalahelad</a:t>
            </a:r>
            <a:r>
              <a:rPr lang="sv-SE" dirty="0" smtClean="0">
                <a:solidFill>
                  <a:schemeClr val="accent2"/>
                </a:solidFill>
              </a:rPr>
              <a:t>:</a:t>
            </a:r>
            <a:endParaRPr lang="sv-SE" dirty="0">
              <a:solidFill>
                <a:schemeClr val="accent2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t-EE" dirty="0" smtClean="0"/>
              <a:t>Vähendab kristallilisust</a:t>
            </a:r>
            <a:endParaRPr lang="sv-SE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t-EE" dirty="0" smtClean="0"/>
              <a:t>Muudab juhtivuse mehhanismi </a:t>
            </a:r>
            <a:r>
              <a:rPr lang="sv-SE" dirty="0" smtClean="0"/>
              <a:t> </a:t>
            </a:r>
            <a:r>
              <a:rPr lang="et-EE" dirty="0" smtClean="0"/>
              <a:t>- lokaalne liikuvuse effektid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/>
      <p:bldP spid="2355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571472" y="5500702"/>
            <a:ext cx="345684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>
                <a:solidFill>
                  <a:srgbClr val="AA1736"/>
                </a:solidFill>
              </a:rPr>
              <a:t>Previous study: Salt-free systems</a:t>
            </a:r>
          </a:p>
          <a:p>
            <a:pPr>
              <a:spcBef>
                <a:spcPct val="50000"/>
              </a:spcBef>
            </a:pPr>
            <a:r>
              <a:rPr lang="sv-SE" sz="1600" b="1" dirty="0">
                <a:solidFill>
                  <a:srgbClr val="AA1736"/>
                </a:solidFill>
              </a:rPr>
              <a:t>Karo et al., </a:t>
            </a:r>
            <a:r>
              <a:rPr lang="sv-SE" sz="1600" b="1" i="1" dirty="0">
                <a:solidFill>
                  <a:srgbClr val="AA1736"/>
                </a:solidFill>
              </a:rPr>
              <a:t>Solid State Ionics</a:t>
            </a:r>
            <a:r>
              <a:rPr lang="sv-SE" sz="1600" b="1" dirty="0">
                <a:solidFill>
                  <a:srgbClr val="AA1736"/>
                </a:solidFill>
              </a:rPr>
              <a:t> 2005, 176, 3041</a:t>
            </a:r>
            <a:endParaRPr lang="en-US" sz="1600" b="1" dirty="0">
              <a:solidFill>
                <a:srgbClr val="AA1736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6416920" cy="4968875"/>
          </a:xfrm>
        </p:spPr>
        <p:txBody>
          <a:bodyPr/>
          <a:lstStyle/>
          <a:p>
            <a:r>
              <a:rPr lang="en-GB" sz="2400" dirty="0"/>
              <a:t>A total of </a:t>
            </a:r>
            <a:r>
              <a:rPr lang="en-GB" sz="2400" dirty="0">
                <a:solidFill>
                  <a:srgbClr val="AA1736"/>
                </a:solidFill>
              </a:rPr>
              <a:t>62 different models</a:t>
            </a:r>
            <a:r>
              <a:rPr lang="en-GB" sz="2400" dirty="0"/>
              <a:t> were simulated:</a:t>
            </a:r>
          </a:p>
          <a:p>
            <a:r>
              <a:rPr lang="en-GB" sz="2400" dirty="0"/>
              <a:t>- 6 different side-chain lengths:		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00CC"/>
                </a:solidFill>
              </a:rPr>
              <a:t>3, 6, 7, 8, 9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00CC"/>
                </a:solidFill>
              </a:rPr>
              <a:t>15</a:t>
            </a:r>
            <a:r>
              <a:rPr lang="en-GB" sz="2400" dirty="0"/>
              <a:t> EO units</a:t>
            </a:r>
          </a:p>
          <a:p>
            <a:r>
              <a:rPr lang="en-GB" sz="2400" dirty="0"/>
              <a:t>- 5 different side-chain separations: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00CC"/>
                </a:solidFill>
              </a:rPr>
              <a:t>5, 10, 15, 20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00CC"/>
                </a:solidFill>
              </a:rPr>
              <a:t>50</a:t>
            </a:r>
            <a:r>
              <a:rPr lang="en-GB" sz="2400" dirty="0"/>
              <a:t> EO units </a:t>
            </a:r>
          </a:p>
          <a:p>
            <a:r>
              <a:rPr lang="en-GB" sz="2400" dirty="0"/>
              <a:t>- 2 different salt concentrations: </a:t>
            </a:r>
          </a:p>
          <a:p>
            <a:r>
              <a:rPr lang="en-GB" sz="2400" dirty="0"/>
              <a:t>	LiPF</a:t>
            </a:r>
            <a:r>
              <a:rPr lang="en-GB" sz="2400" baseline="-25000" dirty="0"/>
              <a:t>6</a:t>
            </a:r>
            <a:r>
              <a:rPr lang="en-GB" sz="2400" dirty="0"/>
              <a:t>∙PEO</a:t>
            </a:r>
            <a:r>
              <a:rPr lang="en-GB" sz="2400" baseline="-25000" dirty="0">
                <a:solidFill>
                  <a:srgbClr val="0000CC"/>
                </a:solidFill>
              </a:rPr>
              <a:t>10</a:t>
            </a:r>
            <a:endParaRPr lang="en-GB" sz="2400" dirty="0">
              <a:solidFill>
                <a:srgbClr val="0000CC"/>
              </a:solidFill>
            </a:endParaRPr>
          </a:p>
          <a:p>
            <a:r>
              <a:rPr lang="en-GB" sz="2400" dirty="0">
                <a:solidFill>
                  <a:srgbClr val="0000CC"/>
                </a:solidFill>
              </a:rPr>
              <a:t>	</a:t>
            </a:r>
            <a:r>
              <a:rPr lang="en-GB" sz="2400" dirty="0"/>
              <a:t>LiPF</a:t>
            </a:r>
            <a:r>
              <a:rPr lang="en-GB" sz="2400" baseline="-25000" dirty="0"/>
              <a:t>6</a:t>
            </a:r>
            <a:r>
              <a:rPr lang="en-GB" sz="2400" dirty="0"/>
              <a:t>∙PEO</a:t>
            </a:r>
            <a:r>
              <a:rPr lang="en-GB" sz="2400" baseline="-25000" dirty="0">
                <a:solidFill>
                  <a:srgbClr val="0000CC"/>
                </a:solidFill>
              </a:rPr>
              <a:t>30</a:t>
            </a:r>
            <a:endParaRPr lang="en-US" sz="24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70585" y="3500438"/>
            <a:ext cx="3974123" cy="2520950"/>
            <a:chOff x="3438" y="2614"/>
            <a:chExt cx="2776" cy="1632"/>
          </a:xfrm>
        </p:grpSpPr>
        <p:pic>
          <p:nvPicPr>
            <p:cNvPr id="229381" name="Picture 5" descr="HISTORY-293K-3-5-4_v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38" y="2659"/>
              <a:ext cx="2726" cy="1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29382" name="Text Box 6"/>
            <p:cNvSpPr txBox="1">
              <a:spLocks noChangeArrowheads="1"/>
            </p:cNvSpPr>
            <p:nvPr/>
          </p:nvSpPr>
          <p:spPr bwMode="auto">
            <a:xfrm>
              <a:off x="3710" y="2898"/>
              <a:ext cx="764" cy="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t-EE">
                  <a:latin typeface="Times New Roman" pitchFamily="18" charset="0"/>
                </a:rPr>
                <a:t>Side-chain</a:t>
              </a:r>
            </a:p>
          </p:txBody>
        </p:sp>
        <p:sp>
          <p:nvSpPr>
            <p:cNvPr id="229383" name="Line 7"/>
            <p:cNvSpPr>
              <a:spLocks noChangeShapeType="1"/>
            </p:cNvSpPr>
            <p:nvPr/>
          </p:nvSpPr>
          <p:spPr bwMode="auto">
            <a:xfrm flipH="1">
              <a:off x="3973" y="3068"/>
              <a:ext cx="88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229384" name="Text Box 8"/>
            <p:cNvSpPr txBox="1">
              <a:spLocks noChangeArrowheads="1"/>
            </p:cNvSpPr>
            <p:nvPr/>
          </p:nvSpPr>
          <p:spPr bwMode="auto">
            <a:xfrm>
              <a:off x="4603" y="2614"/>
              <a:ext cx="1573" cy="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t-EE">
                  <a:latin typeface="Times New Roman" pitchFamily="18" charset="0"/>
                </a:rPr>
                <a:t>Distance</a:t>
              </a:r>
              <a:r>
                <a:rPr lang="en-US">
                  <a:latin typeface="Times New Roman" pitchFamily="18" charset="0"/>
                </a:rPr>
                <a:t>: </a:t>
              </a:r>
              <a:r>
                <a:rPr lang="et-EE">
                  <a:latin typeface="Times New Roman" pitchFamily="18" charset="0"/>
                </a:rPr>
                <a:t>5 EO units</a:t>
              </a:r>
            </a:p>
          </p:txBody>
        </p:sp>
        <p:sp>
          <p:nvSpPr>
            <p:cNvPr id="229385" name="Line 9"/>
            <p:cNvSpPr>
              <a:spLocks noChangeShapeType="1"/>
            </p:cNvSpPr>
            <p:nvPr/>
          </p:nvSpPr>
          <p:spPr bwMode="auto">
            <a:xfrm flipH="1">
              <a:off x="5049" y="2795"/>
              <a:ext cx="339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229386" name="Line 10"/>
            <p:cNvSpPr>
              <a:spLocks noChangeShapeType="1"/>
            </p:cNvSpPr>
            <p:nvPr/>
          </p:nvSpPr>
          <p:spPr bwMode="auto">
            <a:xfrm flipH="1">
              <a:off x="5297" y="2795"/>
              <a:ext cx="91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5397" y="2814"/>
              <a:ext cx="817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t-EE">
                  <a:latin typeface="Times New Roman" pitchFamily="18" charset="0"/>
                </a:rPr>
                <a:t>Backbone</a:t>
              </a:r>
            </a:p>
          </p:txBody>
        </p:sp>
        <p:sp>
          <p:nvSpPr>
            <p:cNvPr id="229388" name="Line 12"/>
            <p:cNvSpPr>
              <a:spLocks noChangeShapeType="1"/>
            </p:cNvSpPr>
            <p:nvPr/>
          </p:nvSpPr>
          <p:spPr bwMode="auto">
            <a:xfrm flipH="1">
              <a:off x="5543" y="2984"/>
              <a:ext cx="265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1500166" y="214290"/>
            <a:ext cx="618099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3200" dirty="0" smtClean="0">
                <a:solidFill>
                  <a:srgbClr val="0070C0"/>
                </a:solidFill>
              </a:rPr>
              <a:t>Simuleeritud süsteemid</a:t>
            </a:r>
            <a:endParaRPr lang="sv-SE" sz="2800" dirty="0">
              <a:solidFill>
                <a:srgbClr val="0070C0"/>
              </a:solidFill>
            </a:endParaRPr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500034" y="4572008"/>
            <a:ext cx="3058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/>
              <a:t>- 2 reference systems without side-chains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983274" y="7605713"/>
            <a:ext cx="33234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Experimental comparison:</a:t>
            </a: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4239358" y="7605713"/>
            <a:ext cx="451924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Nishimoto et al. </a:t>
            </a:r>
            <a:r>
              <a:rPr lang="en-US" sz="1600" i="1"/>
              <a:t>Macromolecules</a:t>
            </a:r>
            <a:r>
              <a:rPr lang="en-US" sz="1600"/>
              <a:t> </a:t>
            </a:r>
            <a:r>
              <a:rPr lang="en-US" sz="1600" b="1"/>
              <a:t>1999</a:t>
            </a:r>
            <a:r>
              <a:rPr lang="en-US" sz="1600"/>
              <a:t>, </a:t>
            </a:r>
            <a:r>
              <a:rPr lang="en-US" sz="1600" i="1"/>
              <a:t>32</a:t>
            </a:r>
            <a:r>
              <a:rPr lang="en-US" sz="1600"/>
              <a:t>, 1541</a:t>
            </a: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915866" y="8253413"/>
            <a:ext cx="332349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the weight percentage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511562" cy="49244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GB" dirty="0"/>
              <a:t>293K, 1 bar</a:t>
            </a: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In each MD box ~360 EO units</a:t>
            </a: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Generation: Monte-Carlo approach </a:t>
            </a: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Periodic simulation boxes, </a:t>
            </a:r>
            <a:r>
              <a:rPr lang="en-GB" altLang="ja-JP" i="1" dirty="0">
                <a:ea typeface="ＭＳ Ｐゴシック" pitchFamily="34" charset="-128"/>
              </a:rPr>
              <a:t>ca</a:t>
            </a:r>
            <a:r>
              <a:rPr lang="en-GB" altLang="ja-JP" dirty="0">
                <a:ea typeface="ＭＳ Ｐゴシック" pitchFamily="34" charset="-128"/>
              </a:rPr>
              <a:t>. 29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× </a:t>
            </a:r>
            <a:r>
              <a:rPr lang="en-GB" altLang="ja-JP" dirty="0">
                <a:ea typeface="ＭＳ Ｐゴシック" pitchFamily="34" charset="-128"/>
              </a:rPr>
              <a:t>29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×</a:t>
            </a:r>
            <a:r>
              <a:rPr lang="en-GB" altLang="ja-JP" dirty="0">
                <a:ea typeface="ＭＳ Ｐゴシック" pitchFamily="34" charset="-128"/>
              </a:rPr>
              <a:t> 29 Å</a:t>
            </a: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Densities: 1.40 g</a:t>
            </a:r>
            <a:r>
              <a:rPr lang="en-GB" dirty="0"/>
              <a:t>∙</a:t>
            </a:r>
            <a:r>
              <a:rPr lang="en-GB" altLang="ja-JP" dirty="0">
                <a:ea typeface="ＭＳ Ｐゴシック" pitchFamily="34" charset="-128"/>
              </a:rPr>
              <a:t>cm</a:t>
            </a:r>
            <a:r>
              <a:rPr lang="en-GB" altLang="ja-JP" baseline="30000" dirty="0">
                <a:ea typeface="ＭＳ Ｐゴシック" pitchFamily="34" charset="-128"/>
              </a:rPr>
              <a:t>-3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GB" altLang="ja-JP" dirty="0">
                <a:ea typeface="ＭＳ Ｐゴシック" pitchFamily="34" charset="-128"/>
              </a:rPr>
              <a:t>(1:10)</a:t>
            </a:r>
          </a:p>
          <a:p>
            <a:r>
              <a:rPr lang="en-GB" altLang="ja-JP" dirty="0">
                <a:ea typeface="ＭＳ Ｐゴシック" pitchFamily="34" charset="-128"/>
              </a:rPr>
              <a:t>                    1.23</a:t>
            </a:r>
            <a:r>
              <a:rPr lang="en-GB" altLang="ja-JP" dirty="0">
                <a:solidFill>
                  <a:srgbClr val="AA1736"/>
                </a:solidFill>
                <a:ea typeface="ＭＳ Ｐゴシック" pitchFamily="34" charset="-128"/>
              </a:rPr>
              <a:t> </a:t>
            </a:r>
            <a:r>
              <a:rPr lang="en-GB" altLang="ja-JP" dirty="0">
                <a:ea typeface="ＭＳ Ｐゴシック" pitchFamily="34" charset="-128"/>
              </a:rPr>
              <a:t>g</a:t>
            </a:r>
            <a:r>
              <a:rPr lang="en-GB" dirty="0"/>
              <a:t>∙</a:t>
            </a:r>
            <a:r>
              <a:rPr lang="en-GB" altLang="ja-JP" dirty="0">
                <a:ea typeface="ＭＳ Ｐゴシック" pitchFamily="34" charset="-128"/>
              </a:rPr>
              <a:t>cm</a:t>
            </a:r>
            <a:r>
              <a:rPr lang="en-GB" altLang="ja-JP" baseline="30000" dirty="0">
                <a:ea typeface="ＭＳ Ｐゴシック" pitchFamily="34" charset="-128"/>
              </a:rPr>
              <a:t>-3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GB" altLang="ja-JP" dirty="0">
                <a:ea typeface="ＭＳ Ｐゴシック" pitchFamily="34" charset="-128"/>
              </a:rPr>
              <a:t>(1:30)</a:t>
            </a: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After equilibration, simulation time: 2.2 ns</a:t>
            </a: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NPT </a:t>
            </a:r>
            <a:r>
              <a:rPr lang="en-GB" altLang="ja-JP" dirty="0" err="1">
                <a:ea typeface="ＭＳ Ｐゴシック" pitchFamily="34" charset="-128"/>
              </a:rPr>
              <a:t>barostat</a:t>
            </a:r>
            <a:endParaRPr lang="en-GB" altLang="ja-JP" dirty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ja-JP" dirty="0">
                <a:ea typeface="ＭＳ Ｐゴシック" pitchFamily="34" charset="-128"/>
              </a:rPr>
              <a:t>Time-step: 1fs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30413" name="Rectangle 13"/>
          <p:cNvSpPr>
            <a:spLocks noGrp="1" noChangeArrowheads="1"/>
          </p:cNvSpPr>
          <p:nvPr>
            <p:ph type="title"/>
          </p:nvPr>
        </p:nvSpPr>
        <p:spPr>
          <a:xfrm>
            <a:off x="1928794" y="428604"/>
            <a:ext cx="5243171" cy="6858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rgbClr val="0070C0"/>
                </a:solidFill>
              </a:rPr>
              <a:t>Simulatsiooni detailid</a:t>
            </a: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51" name="Picture 23" descr="non-averaged_msd_de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923" y="1341439"/>
            <a:ext cx="3722077" cy="2651125"/>
          </a:xfrm>
          <a:prstGeom prst="rect">
            <a:avLst/>
          </a:prstGeom>
          <a:noFill/>
        </p:spPr>
      </p:pic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785786" y="928670"/>
            <a:ext cx="42540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400" dirty="0" smtClean="0">
                <a:solidFill>
                  <a:srgbClr val="0070C0"/>
                </a:solidFill>
              </a:rPr>
              <a:t>Lokaalne mobiilsus või liikuvus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244969" y="6308726"/>
            <a:ext cx="578387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785786" y="5000636"/>
          <a:ext cx="3590192" cy="523875"/>
        </p:xfrm>
        <a:graphic>
          <a:graphicData uri="http://schemas.openxmlformats.org/presentationml/2006/ole">
            <p:oleObj spid="_x0000_s1026" name="Equation" r:id="rId5" imgW="2260440" imgH="304560" progId="Equation.3">
              <p:embed/>
            </p:oleObj>
          </a:graphicData>
        </a:graphic>
      </p:graphicFrame>
      <p:graphicFrame>
        <p:nvGraphicFramePr>
          <p:cNvPr id="252935" name="Object 7"/>
          <p:cNvGraphicFramePr>
            <a:graphicFrameLocks noChangeAspect="1"/>
          </p:cNvGraphicFramePr>
          <p:nvPr/>
        </p:nvGraphicFramePr>
        <p:xfrm>
          <a:off x="1890708" y="1484313"/>
          <a:ext cx="3190142" cy="434975"/>
        </p:xfrm>
        <a:graphic>
          <a:graphicData uri="http://schemas.openxmlformats.org/presentationml/2006/ole">
            <p:oleObj spid="_x0000_s1027" name="Microsoft Equation 3.0" r:id="rId6" imgW="2019240" imgH="253800" progId="Equation.3">
              <p:embed/>
            </p:oleObj>
          </a:graphicData>
        </a:graphic>
      </p:graphicFrame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1581151" y="6308726"/>
            <a:ext cx="35887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1890708" y="2276474"/>
            <a:ext cx="2460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dirty="0" smtClean="0"/>
              <a:t>Standardhälve (STD) üle mittekeskmistatud MSD väärtuste</a:t>
            </a:r>
            <a:endParaRPr lang="en-US" dirty="0"/>
          </a:p>
        </p:txBody>
      </p: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1581151" y="188913"/>
            <a:ext cx="731080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3600" dirty="0" smtClean="0">
                <a:solidFill>
                  <a:srgbClr val="0070C0"/>
                </a:solidFill>
              </a:rPr>
              <a:t>Meetodid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</a:rPr>
              <a:t>MSD </a:t>
            </a:r>
            <a:r>
              <a:rPr lang="en-US" sz="3600" dirty="0" smtClean="0">
                <a:solidFill>
                  <a:srgbClr val="0070C0"/>
                </a:solidFill>
              </a:rPr>
              <a:t>f</a:t>
            </a:r>
            <a:r>
              <a:rPr lang="et-EE" sz="3600" dirty="0" smtClean="0">
                <a:solidFill>
                  <a:srgbClr val="0070C0"/>
                </a:solidFill>
              </a:rPr>
              <a:t>unktsioon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2946" name="Text Box 18"/>
          <p:cNvSpPr txBox="1">
            <a:spLocks noChangeArrowheads="1"/>
          </p:cNvSpPr>
          <p:nvPr/>
        </p:nvSpPr>
        <p:spPr bwMode="auto">
          <a:xfrm>
            <a:off x="826839" y="1557337"/>
            <a:ext cx="1197219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dirty="0" smtClean="0"/>
              <a:t>Samm</a:t>
            </a:r>
            <a:r>
              <a:rPr lang="en-US" dirty="0" smtClean="0"/>
              <a:t> </a:t>
            </a:r>
            <a:r>
              <a:rPr lang="en-US" dirty="0"/>
              <a:t>1 -&gt;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S</a:t>
            </a:r>
            <a:r>
              <a:rPr lang="et-EE" dirty="0" smtClean="0"/>
              <a:t>amm</a:t>
            </a:r>
            <a:r>
              <a:rPr lang="en-US" dirty="0" smtClean="0"/>
              <a:t> </a:t>
            </a:r>
            <a:r>
              <a:rPr lang="en-US" dirty="0"/>
              <a:t>2 -&gt;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52949" name="Text Box 21"/>
          <p:cNvSpPr txBox="1">
            <a:spLocks noChangeArrowheads="1"/>
          </p:cNvSpPr>
          <p:nvPr/>
        </p:nvSpPr>
        <p:spPr bwMode="auto">
          <a:xfrm>
            <a:off x="1958116" y="3357563"/>
            <a:ext cx="22596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STD </a:t>
            </a:r>
            <a:r>
              <a:rPr lang="et-EE" dirty="0" smtClean="0"/>
              <a:t>väärtus = aatomi või grupi aatomite mobiilsus</a:t>
            </a:r>
            <a:endParaRPr lang="en-US" dirty="0"/>
          </a:p>
        </p:txBody>
      </p:sp>
      <p:sp>
        <p:nvSpPr>
          <p:cNvPr id="252950" name="Text Box 22"/>
          <p:cNvSpPr txBox="1">
            <a:spLocks noChangeArrowheads="1"/>
          </p:cNvSpPr>
          <p:nvPr/>
        </p:nvSpPr>
        <p:spPr bwMode="auto">
          <a:xfrm>
            <a:off x="719843" y="4357693"/>
            <a:ext cx="23929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400" dirty="0" smtClean="0">
                <a:solidFill>
                  <a:srgbClr val="0070C0"/>
                </a:solidFill>
              </a:rPr>
              <a:t>Diffusioon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52953" name="Picture 25" descr="plots_10_9-5_ms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8462" y="4143380"/>
            <a:ext cx="3575538" cy="2374900"/>
          </a:xfrm>
          <a:prstGeom prst="rect">
            <a:avLst/>
          </a:prstGeom>
          <a:noFill/>
        </p:spPr>
      </p:pic>
      <p:graphicFrame>
        <p:nvGraphicFramePr>
          <p:cNvPr id="252954" name="Object 26"/>
          <p:cNvGraphicFramePr>
            <a:graphicFrameLocks noChangeAspect="1"/>
          </p:cNvGraphicFramePr>
          <p:nvPr/>
        </p:nvGraphicFramePr>
        <p:xfrm>
          <a:off x="849923" y="8613775"/>
          <a:ext cx="2592266" cy="731838"/>
        </p:xfrm>
        <a:graphic>
          <a:graphicData uri="http://schemas.openxmlformats.org/presentationml/2006/ole">
            <p:oleObj spid="_x0000_s1028" name="Equation" r:id="rId8" imgW="1511280" imgH="393480" progId="Equation.3">
              <p:embed/>
            </p:oleObj>
          </a:graphicData>
        </a:graphic>
      </p:graphicFrame>
      <p:sp>
        <p:nvSpPr>
          <p:cNvPr id="252955" name="Text Box 27"/>
          <p:cNvSpPr txBox="1">
            <a:spLocks noChangeArrowheads="1"/>
          </p:cNvSpPr>
          <p:nvPr/>
        </p:nvSpPr>
        <p:spPr bwMode="auto">
          <a:xfrm>
            <a:off x="826839" y="3429000"/>
            <a:ext cx="1173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</a:t>
            </a:r>
            <a:r>
              <a:rPr lang="et-EE" dirty="0" smtClean="0"/>
              <a:t>amm</a:t>
            </a:r>
            <a:r>
              <a:rPr lang="en-US" dirty="0" smtClean="0"/>
              <a:t> </a:t>
            </a:r>
            <a:r>
              <a:rPr lang="en-US" dirty="0"/>
              <a:t>3 -&gt;</a:t>
            </a:r>
          </a:p>
        </p:txBody>
      </p:sp>
      <p:sp>
        <p:nvSpPr>
          <p:cNvPr id="252957" name="Line 29"/>
          <p:cNvSpPr>
            <a:spLocks noChangeShapeType="1"/>
          </p:cNvSpPr>
          <p:nvPr/>
        </p:nvSpPr>
        <p:spPr bwMode="auto">
          <a:xfrm>
            <a:off x="7429500" y="2997200"/>
            <a:ext cx="0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252958" name="Text Box 30"/>
          <p:cNvSpPr txBox="1">
            <a:spLocks noChangeArrowheads="1"/>
          </p:cNvSpPr>
          <p:nvPr/>
        </p:nvSpPr>
        <p:spPr bwMode="auto">
          <a:xfrm rot="10800000">
            <a:off x="6945890" y="2924176"/>
            <a:ext cx="46166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73" name="Li_2812_low_edited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1000108"/>
            <a:ext cx="6553200" cy="5324475"/>
          </a:xfrm>
          <a:ln/>
        </p:spPr>
      </p:pic>
      <p:sp>
        <p:nvSpPr>
          <p:cNvPr id="301069" name="Oval 13"/>
          <p:cNvSpPr>
            <a:spLocks noChangeArrowheads="1"/>
          </p:cNvSpPr>
          <p:nvPr/>
        </p:nvSpPr>
        <p:spPr bwMode="auto">
          <a:xfrm rot="1591535">
            <a:off x="4775117" y="3000307"/>
            <a:ext cx="1063869" cy="18002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301070" name="Oval 14"/>
          <p:cNvSpPr>
            <a:spLocks noChangeArrowheads="1"/>
          </p:cNvSpPr>
          <p:nvPr/>
        </p:nvSpPr>
        <p:spPr bwMode="auto">
          <a:xfrm rot="3402108">
            <a:off x="4059643" y="2856700"/>
            <a:ext cx="1724025" cy="215411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1285852" y="357166"/>
            <a:ext cx="6178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2400" b="1" dirty="0" smtClean="0">
                <a:solidFill>
                  <a:srgbClr val="0070C0"/>
                </a:solidFill>
              </a:rPr>
              <a:t>Ühe liitiumi liikuvus 2.2 ns jooksul, 20 °C juures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01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07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1073"/>
                </p:tgtEl>
              </p:cMediaNode>
            </p:video>
          </p:childTnLst>
        </p:cTn>
      </p:par>
    </p:tnLst>
    <p:bldLst>
      <p:bldP spid="301069" grpId="0" animBg="1"/>
      <p:bldP spid="3010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642918"/>
            <a:ext cx="3782164" cy="374670"/>
          </a:xfrm>
        </p:spPr>
        <p:txBody>
          <a:bodyPr>
            <a:normAutofit fontScale="90000"/>
          </a:bodyPr>
          <a:lstStyle/>
          <a:p>
            <a:pPr algn="just"/>
            <a:r>
              <a:rPr lang="et-EE" sz="3600" b="1" dirty="0" smtClean="0">
                <a:solidFill>
                  <a:srgbClr val="0070C0"/>
                </a:solidFill>
              </a:rPr>
              <a:t>Ioonide hüppete arv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92943" name="Group 79"/>
          <p:cNvGraphicFramePr>
            <a:graphicFrameLocks noGrp="1"/>
          </p:cNvGraphicFramePr>
          <p:nvPr>
            <p:ph idx="1"/>
          </p:nvPr>
        </p:nvGraphicFramePr>
        <p:xfrm>
          <a:off x="1428728" y="1357298"/>
          <a:ext cx="6056436" cy="3478848"/>
        </p:xfrm>
        <a:graphic>
          <a:graphicData uri="http://schemas.openxmlformats.org/drawingml/2006/table">
            <a:tbl>
              <a:tblPr/>
              <a:tblGrid>
                <a:gridCol w="866043"/>
                <a:gridCol w="864577"/>
                <a:gridCol w="866042"/>
                <a:gridCol w="863112"/>
                <a:gridCol w="866042"/>
                <a:gridCol w="864577"/>
                <a:gridCol w="866043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1:10/1:30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4/2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A1736"/>
                          </a:solidFill>
                          <a:effectLst/>
                          <a:latin typeface="Arial" pitchFamily="34" charset="0"/>
                        </a:rPr>
                        <a:t>1/1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3/2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4/2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1/2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1/3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5/2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A1736"/>
                          </a:solidFill>
                          <a:effectLst/>
                          <a:latin typeface="Arial" pitchFamily="34" charset="0"/>
                        </a:rPr>
                        <a:t>9/1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5/3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2944" name="Text Box 80"/>
          <p:cNvSpPr txBox="1">
            <a:spLocks noChangeArrowheads="1"/>
          </p:cNvSpPr>
          <p:nvPr/>
        </p:nvSpPr>
        <p:spPr bwMode="auto">
          <a:xfrm>
            <a:off x="1513743" y="5300664"/>
            <a:ext cx="42727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400" dirty="0" smtClean="0">
                <a:solidFill>
                  <a:srgbClr val="0000FF"/>
                </a:solidFill>
              </a:rPr>
              <a:t>Statistikat vähe !</a:t>
            </a:r>
          </a:p>
          <a:p>
            <a:pPr>
              <a:spcBef>
                <a:spcPct val="50000"/>
              </a:spcBef>
            </a:pPr>
            <a:r>
              <a:rPr lang="et-EE" sz="2400" dirty="0" smtClean="0">
                <a:solidFill>
                  <a:srgbClr val="0000FF"/>
                </a:solidFill>
              </a:rPr>
              <a:t>Edasi vaatleme lokaalseid effekte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701</Words>
  <Application>Microsoft Office PowerPoint</Application>
  <PresentationFormat>On-screen Show (4:3)</PresentationFormat>
  <Paragraphs>201</Paragraphs>
  <Slides>19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Microsoft Equation 3.0</vt:lpstr>
      <vt:lpstr>Kõrvalahelate effekt mitte-kristallilise LiPF6·PEOx; x=10 ja 30 korral, kasutades MD meetodit. </vt:lpstr>
      <vt:lpstr>Juttu tuleb ...</vt:lpstr>
      <vt:lpstr>Slide 3</vt:lpstr>
      <vt:lpstr>Slide 4</vt:lpstr>
      <vt:lpstr>Slide 5</vt:lpstr>
      <vt:lpstr>Simulatsiooni detailid</vt:lpstr>
      <vt:lpstr>Slide 7</vt:lpstr>
      <vt:lpstr>Slide 8</vt:lpstr>
      <vt:lpstr>Ioonide hüppete arv</vt:lpstr>
      <vt:lpstr>Slide 10</vt:lpstr>
      <vt:lpstr>Polümeeride liikuvus sooladega ja ilma</vt:lpstr>
      <vt:lpstr>Liitium ioonide mobiilsused</vt:lpstr>
      <vt:lpstr>Katioonid vs. anioonid</vt:lpstr>
      <vt:lpstr>        Peaahelad vs. kõrvalahelad</vt:lpstr>
      <vt:lpstr>Üks võimalik seletus liitiumite liikuvustele</vt:lpstr>
      <vt:lpstr>Liikuvused pikki kõrvalahelaid</vt:lpstr>
      <vt:lpstr>Liikuvused pikki peaahelat</vt:lpstr>
      <vt:lpstr>Lisaks ... </vt:lpstr>
      <vt:lpstr>Järeldused</vt:lpstr>
    </vt:vector>
  </TitlesOfParts>
  <Company>UU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Kõrvalahelate effekt mitte-kristallilise LiPF6·PEOx; x=10 ja 30 korral, kasutades MD meetodit. </dc:title>
  <dc:creator>Jaanus</dc:creator>
  <cp:lastModifiedBy>Jaanus</cp:lastModifiedBy>
  <cp:revision>34</cp:revision>
  <dcterms:created xsi:type="dcterms:W3CDTF">2008-01-14T13:53:17Z</dcterms:created>
  <dcterms:modified xsi:type="dcterms:W3CDTF">2008-01-15T10:18:48Z</dcterms:modified>
</cp:coreProperties>
</file>