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3" r:id="rId2"/>
    <p:sldId id="281" r:id="rId3"/>
    <p:sldId id="282" r:id="rId4"/>
    <p:sldId id="284" r:id="rId5"/>
    <p:sldId id="285" r:id="rId6"/>
    <p:sldId id="286" r:id="rId7"/>
    <p:sldId id="287" r:id="rId8"/>
    <p:sldId id="288" r:id="rId9"/>
    <p:sldId id="294" r:id="rId10"/>
    <p:sldId id="324" r:id="rId11"/>
    <p:sldId id="325" r:id="rId12"/>
    <p:sldId id="326" r:id="rId13"/>
    <p:sldId id="327" r:id="rId14"/>
    <p:sldId id="329" r:id="rId15"/>
    <p:sldId id="330" r:id="rId16"/>
    <p:sldId id="333" r:id="rId17"/>
    <p:sldId id="331" r:id="rId18"/>
    <p:sldId id="332" r:id="rId19"/>
    <p:sldId id="335" r:id="rId20"/>
    <p:sldId id="334" r:id="rId21"/>
    <p:sldId id="336" r:id="rId22"/>
    <p:sldId id="337" r:id="rId23"/>
    <p:sldId id="338" r:id="rId24"/>
    <p:sldId id="339" r:id="rId25"/>
    <p:sldId id="340" r:id="rId26"/>
    <p:sldId id="300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77" autoAdjust="0"/>
  </p:normalViewPr>
  <p:slideViewPr>
    <p:cSldViewPr>
      <p:cViewPr varScale="1">
        <p:scale>
          <a:sx n="72" d="100"/>
          <a:sy n="72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ABDE082-80A0-40C0-997A-D17871D8A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82F2BB-4AD6-4703-B015-BEEB6501145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0C694-4978-4BFA-8D97-C31B58B77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EC742-EB94-4BE1-82DB-99C5314605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C583F-A4DB-4815-B2FB-77AB69CB39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A9867-3986-436D-8348-32A5D216EA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11D06-264A-4D5C-A243-F92960E973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7CBD5-38ED-4CA1-99CB-B281640B1D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0BACC-E622-4E45-B926-B44BD7651D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1198D-DC9C-4CAB-B44B-1C905BCB07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FEC70-4AD6-4B53-867D-89AE8D581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1C11A-F892-4C4C-8B39-B8C6C87054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t-E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92B20-B13F-401D-B9D3-3C4789A1D0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4974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4974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/>
              <a:t>www.ims.ut.ee                                    alvo@ut.ee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4974"/>
                </a:solidFill>
                <a:cs typeface="+mn-cs"/>
              </a:defRPr>
            </a:lvl1pPr>
          </a:lstStyle>
          <a:p>
            <a:pPr>
              <a:defRPr/>
            </a:pPr>
            <a:fld id="{0E9F823A-4F3E-4D9B-9350-4A3167DBFE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497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497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497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497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497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4974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974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974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974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974"/>
          </a:solidFill>
          <a:latin typeface="+mn-lt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s.ut.e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HONDA_ASIMO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home\alvo\doc\TY\sissejuhatus_erialasse_2007\robootika\0DMcB42GxWs.avi" TargetMode="External"/><Relationship Id="rId1" Type="http://schemas.openxmlformats.org/officeDocument/2006/relationships/video" Target="file:///C:\stuff\sissejuhatus\STQ3nhXuuEM.avi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home\alvo\doc\TY\sissejuhatus_erialasse_2007\robootika\mpBG-nSRcrQ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C0E891-2799-4393-88A2-7A4141125D81}" type="slidenum">
              <a:rPr lang="en-GB" smtClean="0"/>
              <a:pPr/>
              <a:t>1</a:t>
            </a:fld>
            <a:r>
              <a:rPr lang="et-EE" smtClean="0"/>
              <a:t> </a:t>
            </a:r>
            <a:endParaRPr lang="en-GB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4857750"/>
            <a:ext cx="6400800" cy="1214438"/>
          </a:xfrm>
        </p:spPr>
        <p:txBody>
          <a:bodyPr/>
          <a:lstStyle/>
          <a:p>
            <a:r>
              <a:rPr lang="et-EE" dirty="0" err="1" smtClean="0"/>
              <a:t>www.ims.ut.ee</a:t>
            </a:r>
            <a:endParaRPr lang="et-EE" dirty="0" smtClean="0"/>
          </a:p>
          <a:p>
            <a:r>
              <a:rPr lang="et-EE" dirty="0" smtClean="0"/>
              <a:t>Alvo Aabloo</a:t>
            </a:r>
            <a:endParaRPr lang="en-US" dirty="0" smtClean="0"/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ctrTitle"/>
          </p:nvPr>
        </p:nvSpPr>
        <p:spPr>
          <a:xfrm>
            <a:off x="500063" y="2071688"/>
            <a:ext cx="7772400" cy="2786062"/>
          </a:xfrm>
        </p:spPr>
        <p:txBody>
          <a:bodyPr/>
          <a:lstStyle/>
          <a:p>
            <a:r>
              <a:rPr lang="et-EE" dirty="0" smtClean="0"/>
              <a:t>Arukate materjalide ja seadmete labor</a:t>
            </a:r>
            <a:br>
              <a:rPr lang="et-EE" dirty="0" smtClean="0"/>
            </a:br>
            <a:r>
              <a:rPr lang="et-EE" sz="3200" dirty="0" smtClean="0"/>
              <a:t>Tartu Ülikool</a:t>
            </a:r>
            <a:br>
              <a:rPr lang="et-EE" sz="3200" dirty="0" smtClean="0"/>
            </a:br>
            <a:r>
              <a:rPr lang="et-EE" sz="3200" dirty="0" smtClean="0"/>
              <a:t>Tehnoloogiainstituut</a:t>
            </a:r>
            <a:br>
              <a:rPr lang="et-EE" sz="3200" dirty="0" smtClean="0"/>
            </a:br>
            <a:endParaRPr lang="en-US" dirty="0" smtClean="0"/>
          </a:p>
        </p:txBody>
      </p:sp>
      <p:sp>
        <p:nvSpPr>
          <p:cNvPr id="205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Kui suur on mikrorobot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 smtClean="0"/>
              <a:t>Suurus pole oluline, aga läheb arvesse (</a:t>
            </a:r>
            <a:r>
              <a:rPr lang="et-EE" dirty="0" err="1" smtClean="0"/>
              <a:t>Uppland</a:t>
            </a:r>
            <a:r>
              <a:rPr lang="et-EE" dirty="0" smtClean="0"/>
              <a:t> </a:t>
            </a:r>
            <a:r>
              <a:rPr lang="et-EE" dirty="0" smtClean="0">
                <a:sym typeface="Wingdings" pitchFamily="2" charset="2"/>
              </a:rPr>
              <a:t></a:t>
            </a:r>
            <a:r>
              <a:rPr lang="et-EE" dirty="0" smtClean="0"/>
              <a:t>)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Näited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500174"/>
            <a:ext cx="20955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000108"/>
            <a:ext cx="26193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572264" y="3714752"/>
            <a:ext cx="20716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A </a:t>
            </a:r>
            <a:r>
              <a:rPr lang="en-US" sz="1000" dirty="0" err="1" smtClean="0"/>
              <a:t>microrobot</a:t>
            </a:r>
            <a:r>
              <a:rPr lang="en-US" sz="1000" dirty="0" smtClean="0"/>
              <a:t> used at the </a:t>
            </a:r>
            <a:r>
              <a:rPr lang="en-US" sz="1000" dirty="0" err="1" smtClean="0"/>
              <a:t>RoboCup</a:t>
            </a:r>
            <a:r>
              <a:rPr lang="en-US" sz="1000" dirty="0" smtClean="0"/>
              <a:t> 2009 </a:t>
            </a:r>
            <a:r>
              <a:rPr lang="en-US" sz="1000" dirty="0" err="1" smtClean="0"/>
              <a:t>nanosoccer</a:t>
            </a:r>
            <a:r>
              <a:rPr lang="en-US" sz="1000" dirty="0" smtClean="0"/>
              <a:t> competition by the team from Switzerland's ETH Zurich is compared in size to the head of a fruit fly. The robot, which is operated under a microscope, is 300 micrometers in length or slightly larger than a dust mite.</a:t>
            </a:r>
            <a:endParaRPr lang="et-E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0388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357430"/>
            <a:ext cx="2664943" cy="367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86124"/>
            <a:ext cx="3291568" cy="173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NIST </a:t>
            </a:r>
            <a:r>
              <a:rPr lang="et-EE" dirty="0" err="1" smtClean="0"/>
              <a:t>Microrobotics</a:t>
            </a:r>
            <a:r>
              <a:rPr lang="et-EE" dirty="0" smtClean="0"/>
              <a:t> </a:t>
            </a:r>
            <a:r>
              <a:rPr lang="et-EE" dirty="0" err="1" smtClean="0"/>
              <a:t>challenge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z="1800" dirty="0" smtClean="0"/>
              <a:t>T</a:t>
            </a:r>
            <a:r>
              <a:rPr lang="en-US" sz="1800" dirty="0" smtClean="0"/>
              <a:t>he </a:t>
            </a:r>
            <a:r>
              <a:rPr lang="en-US" sz="1800" dirty="0" smtClean="0"/>
              <a:t>National Institute of Standards and Technology will be hosting a mobile </a:t>
            </a:r>
            <a:r>
              <a:rPr lang="en-US" sz="1800" dirty="0" err="1" smtClean="0"/>
              <a:t>microrobotics</a:t>
            </a:r>
            <a:r>
              <a:rPr lang="en-US" sz="1800" dirty="0" smtClean="0"/>
              <a:t> competition during the IEEE International Conference on Robotics and Automation (ICRA) meeting to be held May 3 - 8, 2010, in Anchorage, Alaska</a:t>
            </a:r>
            <a:r>
              <a:rPr lang="en-US" dirty="0" smtClean="0"/>
              <a:t>. 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71876"/>
            <a:ext cx="30861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714752"/>
            <a:ext cx="30575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Järeldus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Mikrorobot on midagi vahemikus 20 </a:t>
            </a:r>
            <a:r>
              <a:rPr lang="et-EE" dirty="0" err="1" smtClean="0"/>
              <a:t>mm-</a:t>
            </a:r>
            <a:r>
              <a:rPr lang="et-EE" dirty="0" smtClean="0"/>
              <a:t> 0.1 mm</a:t>
            </a:r>
          </a:p>
          <a:p>
            <a:r>
              <a:rPr lang="et-EE" dirty="0" smtClean="0"/>
              <a:t>Mikromeeter on veel ….</a:t>
            </a:r>
          </a:p>
          <a:p>
            <a:pPr lvl="1"/>
            <a:r>
              <a:rPr lang="et-EE" dirty="0" smtClean="0"/>
              <a:t>1 mm= 0.001 mikromeetrit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www.ims.ut.ee                                    alvo@ut.ee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Mikrorobotid - mida nad suudavad tulevikus?</a:t>
            </a:r>
            <a:endParaRPr lang="et-EE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Nanorobootika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71678"/>
            <a:ext cx="65436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929066"/>
            <a:ext cx="66294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Järeldus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Suurus on oluline, aga erinevalt päris inimestest teadlased unistavad väiksemast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Tehnilise progressi ennustamine</a:t>
            </a:r>
            <a:endParaRPr lang="et-E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Mis on robootika?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mtClean="0"/>
              <a:t>Mis on robot?</a:t>
            </a:r>
          </a:p>
          <a:p>
            <a:pPr lvl="1"/>
            <a:r>
              <a:rPr lang="et-EE" smtClean="0"/>
              <a:t>Karel Chapek</a:t>
            </a:r>
          </a:p>
          <a:p>
            <a:pPr lvl="2"/>
            <a:r>
              <a:rPr lang="et-EE" smtClean="0"/>
              <a:t>Töö raboota</a:t>
            </a:r>
          </a:p>
          <a:p>
            <a:pPr lvl="3"/>
            <a:r>
              <a:rPr lang="et-EE" smtClean="0"/>
              <a:t>Rab, ori	</a:t>
            </a:r>
          </a:p>
          <a:p>
            <a:r>
              <a:rPr lang="et-EE" smtClean="0"/>
              <a:t>Masin, mis teeb ära inimese eest töö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C44EB4-7666-4B06-921A-7827B8DD676F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Etapid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Teadus 5-10+</a:t>
            </a:r>
          </a:p>
          <a:p>
            <a:r>
              <a:rPr lang="et-EE" dirty="0" smtClean="0"/>
              <a:t>Tehnikateadus 2-5</a:t>
            </a:r>
          </a:p>
          <a:p>
            <a:r>
              <a:rPr lang="et-EE" dirty="0" smtClean="0"/>
              <a:t>Tehnoloogia 1-3</a:t>
            </a:r>
          </a:p>
          <a:p>
            <a:r>
              <a:rPr lang="et-EE" dirty="0" smtClean="0"/>
              <a:t>Rakendus -2-(5)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Võimalikud rakendused</a:t>
            </a:r>
            <a:endParaRPr lang="et-E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Mida kasulikku saab </a:t>
            </a:r>
            <a:r>
              <a:rPr lang="et-EE" dirty="0" err="1" smtClean="0"/>
              <a:t>teha…</a:t>
            </a:r>
            <a:r>
              <a:rPr lang="et-EE" dirty="0" smtClean="0"/>
              <a:t>.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www.ims.ut.ee                                    alvo@ut.ee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Rakendusvaldkonnad</a:t>
            </a:r>
            <a:endParaRPr lang="et-E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err="1" smtClean="0"/>
              <a:t>Militaar</a:t>
            </a:r>
            <a:endParaRPr lang="et-EE" dirty="0" smtClean="0"/>
          </a:p>
          <a:p>
            <a:r>
              <a:rPr lang="et-EE" dirty="0" smtClean="0"/>
              <a:t>Kosmos</a:t>
            </a:r>
          </a:p>
          <a:p>
            <a:r>
              <a:rPr lang="et-EE" dirty="0" smtClean="0"/>
              <a:t>Meditsiin</a:t>
            </a:r>
          </a:p>
          <a:p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11D06-264A-4D5C-A243-F92960E973D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Valdkondade valiku põhjused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Inimest liikuma panevad jõud</a:t>
            </a:r>
          </a:p>
          <a:p>
            <a:pPr lvl="1"/>
            <a:r>
              <a:rPr lang="et-EE" dirty="0" smtClean="0"/>
              <a:t>Võim/raha/mõju</a:t>
            </a:r>
          </a:p>
          <a:p>
            <a:pPr lvl="1"/>
            <a:r>
              <a:rPr lang="et-EE" dirty="0" smtClean="0"/>
              <a:t>Ürghuvi</a:t>
            </a:r>
          </a:p>
          <a:p>
            <a:pPr lvl="1"/>
            <a:r>
              <a:rPr lang="et-EE" dirty="0" smtClean="0"/>
              <a:t>Alalhoiu instinkt</a:t>
            </a:r>
          </a:p>
          <a:p>
            <a:pPr lvl="1">
              <a:buNone/>
            </a:pPr>
            <a:r>
              <a:rPr lang="et-EE" dirty="0" smtClean="0"/>
              <a:t>	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A9867-3986-436D-8348-32A5D216EAB3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Realistlik rakendus 5-10 aasta jooksul</a:t>
            </a:r>
            <a:endParaRPr lang="et-E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Eksperimentaalne meditsiin</a:t>
            </a:r>
          </a:p>
          <a:p>
            <a:endParaRPr lang="et-E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www.ims.ut.ee                                    alvo@ut.ee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CFEC70-4AD6-4B53-867D-89AE8D581DC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571500" y="3071813"/>
            <a:ext cx="7772400" cy="1143000"/>
          </a:xfrm>
        </p:spPr>
        <p:txBody>
          <a:bodyPr/>
          <a:lstStyle/>
          <a:p>
            <a:r>
              <a:rPr lang="et-EE" smtClean="0"/>
              <a:t>Tänan tähelepanu eest!</a:t>
            </a:r>
            <a:br>
              <a:rPr lang="et-EE" smtClean="0"/>
            </a:br>
            <a:r>
              <a:rPr lang="et-EE" smtClean="0">
                <a:hlinkClick r:id="rId2"/>
              </a:rPr>
              <a:t>www.ims.ut.ee</a:t>
            </a:r>
            <a:r>
              <a:rPr lang="et-EE" smtClean="0"/>
              <a:t/>
            </a:r>
            <a:br>
              <a:rPr lang="et-EE" smtClean="0"/>
            </a:br>
            <a:r>
              <a:rPr lang="et-EE" smtClean="0"/>
              <a:t>Kontakt: Alvo Aabloo</a:t>
            </a:r>
            <a:br>
              <a:rPr lang="et-EE" smtClean="0"/>
            </a:br>
            <a:r>
              <a:rPr lang="et-EE" smtClean="0"/>
              <a:t>alvo@ut.ee</a:t>
            </a: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E3F9DA-689D-4C37-981E-A9E415A8A67F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Kui inimene ütleb robot, mõtleb ta ...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6A34B9-1AEE-4F43-A87B-66B88CD4F22B}" type="slidenum">
              <a:rPr lang="en-GB" smtClean="0"/>
              <a:pPr/>
              <a:t>3</a:t>
            </a:fld>
            <a:endParaRPr lang="en-GB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928813"/>
            <a:ext cx="1714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Honda's ASIMO, an example of a humanoid robot">
            <a:hlinkClick r:id="rId3" tooltip="Honda's ASIMO, an example of a humanoid robot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785938"/>
            <a:ext cx="2381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0" y="3000375"/>
            <a:ext cx="36099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Tööstusrobotid on 90%,aga!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mtClean="0"/>
              <a:t>Robootika areneb</a:t>
            </a:r>
          </a:p>
          <a:p>
            <a:pPr lvl="1"/>
            <a:r>
              <a:rPr lang="et-EE" smtClean="0"/>
              <a:t>Mõnedel hinnangutel järgmise 10 aasta jooksul 5korda</a:t>
            </a:r>
          </a:p>
          <a:p>
            <a:pPr lvl="1"/>
            <a:r>
              <a:rPr lang="et-EE" smtClean="0"/>
              <a:t>Kasutusvaldkonnad arenevad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304FF6-1C40-48E8-84CF-910E7435ACE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Teenindus</a:t>
            </a:r>
          </a:p>
        </p:txBody>
      </p:sp>
      <p:pic>
        <p:nvPicPr>
          <p:cNvPr id="21507" name="Content Placeholder 4" descr="651px-Roomba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1981200"/>
            <a:ext cx="4464050" cy="4114800"/>
          </a:xfrm>
        </p:spPr>
      </p:pic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B84DC0-C698-4FF5-B5FD-18835EE0A704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Abistamine</a:t>
            </a:r>
          </a:p>
        </p:txBody>
      </p:sp>
      <p:pic>
        <p:nvPicPr>
          <p:cNvPr id="22531" name="Content Placeholder 4" descr="HybridAssistiveLimbs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2357438"/>
            <a:ext cx="4352925" cy="2919412"/>
          </a:xfrm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357438"/>
            <a:ext cx="20193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0A433B-1D56-404C-85E7-75A411A5023E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Robotid meelelahutuseks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863789-9124-4148-A19D-A15191B6C100}" type="slidenum">
              <a:rPr lang="en-GB" smtClean="0"/>
              <a:pPr/>
              <a:t>7</a:t>
            </a:fld>
            <a:endParaRPr lang="en-GB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41433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38" y="1928813"/>
            <a:ext cx="3957637" cy="2024062"/>
          </a:xfrm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929063"/>
            <a:ext cx="3929062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Haridus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906AD1-DCBE-45B5-8A15-E6917AF0D012}" type="slidenum">
              <a:rPr lang="en-GB" smtClean="0"/>
              <a:pPr/>
              <a:t>8</a:t>
            </a:fld>
            <a:endParaRPr lang="en-GB" smtClean="0"/>
          </a:p>
        </p:txBody>
      </p:sp>
      <p:pic>
        <p:nvPicPr>
          <p:cNvPr id="6" name="STQ3nhXuuEM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88988" y="1928813"/>
            <a:ext cx="3041650" cy="2286000"/>
          </a:xfrm>
        </p:spPr>
      </p:pic>
      <p:pic>
        <p:nvPicPr>
          <p:cNvPr id="8" name="0DMcB42GxWs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307181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87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93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Ohtlikud tööd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69885B-8D6A-4297-9E89-133D4E4A527C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10" name="mpBG-nSRcrQ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28875" y="2428875"/>
            <a:ext cx="4044950" cy="3033713"/>
          </a:xfrm>
        </p:spPr>
      </p:pic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www.ims.ut.ee                                    alvo@ut.ee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2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ms">
  <a:themeElements>
    <a:clrScheme name="ut_pp6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t_pp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pp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_pp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_pp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_pp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_pp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_pp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_pp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ims</Template>
  <TotalTime>788</TotalTime>
  <Words>335</Words>
  <Application>Microsoft Office PowerPoint</Application>
  <PresentationFormat>On-screen Show (4:3)</PresentationFormat>
  <Paragraphs>107</Paragraphs>
  <Slides>26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ims</vt:lpstr>
      <vt:lpstr>Arukate materjalide ja seadmete labor Tartu Ülikool Tehnoloogiainstituut </vt:lpstr>
      <vt:lpstr>Mis on robootika?</vt:lpstr>
      <vt:lpstr>Kui inimene ütleb robot, mõtleb ta ...</vt:lpstr>
      <vt:lpstr>Tööstusrobotid on 90%,aga!</vt:lpstr>
      <vt:lpstr>Teenindus</vt:lpstr>
      <vt:lpstr>Abistamine</vt:lpstr>
      <vt:lpstr>Robotid meelelahutuseks</vt:lpstr>
      <vt:lpstr>Haridus</vt:lpstr>
      <vt:lpstr>Ohtlikud tööd</vt:lpstr>
      <vt:lpstr>Kui suur on mikrorobot</vt:lpstr>
      <vt:lpstr>Näited</vt:lpstr>
      <vt:lpstr>Slide 12</vt:lpstr>
      <vt:lpstr>Slide 13</vt:lpstr>
      <vt:lpstr>NIST Microrobotics challenge</vt:lpstr>
      <vt:lpstr>Järeldus</vt:lpstr>
      <vt:lpstr>Mikrorobotid - mida nad suudavad tulevikus?</vt:lpstr>
      <vt:lpstr>Nanorobootika</vt:lpstr>
      <vt:lpstr>Järeldus</vt:lpstr>
      <vt:lpstr>Tehnilise progressi ennustamine</vt:lpstr>
      <vt:lpstr>Etapid</vt:lpstr>
      <vt:lpstr>Võimalikud rakendused</vt:lpstr>
      <vt:lpstr>Rakendusvaldkonnad</vt:lpstr>
      <vt:lpstr>Valdkondade valiku põhjused</vt:lpstr>
      <vt:lpstr>Slide 24</vt:lpstr>
      <vt:lpstr>Realistlik rakendus 5-10 aasta jooksul</vt:lpstr>
      <vt:lpstr>Tänan tähelepanu eest! www.ims.ut.ee Kontakt: Alvo Aabloo alvo@ut.ee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Alvo Aabloo</dc:creator>
  <cp:lastModifiedBy>Alvo</cp:lastModifiedBy>
  <cp:revision>54</cp:revision>
  <dcterms:created xsi:type="dcterms:W3CDTF">2008-10-08T17:38:14Z</dcterms:created>
  <dcterms:modified xsi:type="dcterms:W3CDTF">2010-02-17T13:36:16Z</dcterms:modified>
</cp:coreProperties>
</file>