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8" r:id="rId2"/>
    <p:sldId id="625" r:id="rId3"/>
    <p:sldId id="626" r:id="rId4"/>
    <p:sldId id="627" r:id="rId5"/>
    <p:sldId id="631" r:id="rId6"/>
    <p:sldId id="629" r:id="rId7"/>
    <p:sldId id="630" r:id="rId8"/>
    <p:sldId id="628" r:id="rId9"/>
    <p:sldId id="632" r:id="rId10"/>
    <p:sldId id="633" r:id="rId11"/>
    <p:sldId id="634" r:id="rId12"/>
    <p:sldId id="635" r:id="rId13"/>
    <p:sldId id="636" r:id="rId14"/>
    <p:sldId id="637" r:id="rId15"/>
    <p:sldId id="638" r:id="rId16"/>
    <p:sldId id="640" r:id="rId17"/>
    <p:sldId id="641" r:id="rId18"/>
    <p:sldId id="642" r:id="rId19"/>
    <p:sldId id="643" r:id="rId20"/>
    <p:sldId id="644" r:id="rId21"/>
  </p:sldIdLst>
  <p:sldSz cx="9144000" cy="6858000" type="screen4x3"/>
  <p:notesSz cx="6851650" cy="9747250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굴림" pitchFamily="34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굴림" pitchFamily="34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굴림" pitchFamily="34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굴림" pitchFamily="34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굴림" pitchFamily="34" charset="-127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굴림" pitchFamily="34" charset="-127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굴림" pitchFamily="34" charset="-127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굴림" pitchFamily="34" charset="-127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굴림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00FF"/>
    <a:srgbClr val="00FF00"/>
    <a:srgbClr val="CCFF33"/>
    <a:srgbClr val="FF9900"/>
    <a:srgbClr val="0099FF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7739" autoAdjust="0"/>
    <p:restoredTop sz="93836" autoAdjust="0"/>
  </p:normalViewPr>
  <p:slideViewPr>
    <p:cSldViewPr snapToObjects="1">
      <p:cViewPr>
        <p:scale>
          <a:sx n="100" d="100"/>
          <a:sy n="100" d="100"/>
        </p:scale>
        <p:origin x="144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1" d="100"/>
          <a:sy n="51" d="100"/>
        </p:scale>
        <p:origin x="-2040" y="-84"/>
      </p:cViewPr>
      <p:guideLst>
        <p:guide orient="horz" pos="3070"/>
        <p:guide pos="215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Times New Roman" pitchFamily="18" charset="0"/>
              </a:defRPr>
            </a:lvl1pPr>
          </a:lstStyle>
          <a:p>
            <a:fld id="{69FCD5BF-07CB-44B9-A1ED-301FC7B8D6E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31838"/>
            <a:ext cx="4873625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29150"/>
            <a:ext cx="5022850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Times New Roman" pitchFamily="18" charset="0"/>
              </a:defRPr>
            </a:lvl1pPr>
          </a:lstStyle>
          <a:p>
            <a:fld id="{918686A4-1450-4B26-B936-93ADF67BBF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439D9-F852-4463-8D8F-40CE951A57B0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9AFB5-5230-467E-B0D3-652B9B2F8644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86A4-1450-4B26-B936-93ADF67BBF8F}" type="slidenum">
              <a:rPr lang="en-US" altLang="ko-KR" smtClean="0"/>
              <a:pPr/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8" name="Freeform 62"/>
          <p:cNvSpPr>
            <a:spLocks/>
          </p:cNvSpPr>
          <p:nvPr/>
        </p:nvSpPr>
        <p:spPr bwMode="gray">
          <a:xfrm>
            <a:off x="0" y="4176713"/>
            <a:ext cx="9544050" cy="2708275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4332" y="1484"/>
              </a:cxn>
              <a:cxn ang="0">
                <a:pos x="0" y="1493"/>
              </a:cxn>
              <a:cxn ang="0">
                <a:pos x="1" y="1706"/>
              </a:cxn>
              <a:cxn ang="0">
                <a:pos x="5760" y="1671"/>
              </a:cxn>
            </a:cxnLst>
            <a:rect l="0" t="0" r="r" b="b"/>
            <a:pathLst>
              <a:path w="6012" h="1706">
                <a:moveTo>
                  <a:pt x="5760" y="0"/>
                </a:moveTo>
                <a:cubicBezTo>
                  <a:pt x="5736" y="43"/>
                  <a:pt x="6012" y="1484"/>
                  <a:pt x="4332" y="1484"/>
                </a:cubicBezTo>
                <a:lnTo>
                  <a:pt x="0" y="1493"/>
                </a:lnTo>
                <a:lnTo>
                  <a:pt x="1" y="1706"/>
                </a:lnTo>
                <a:lnTo>
                  <a:pt x="5760" y="1671"/>
                </a:lnTo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38039"/>
                  <a:invGamma/>
                </a:schemeClr>
              </a:gs>
            </a:gsLst>
            <a:lin ang="540000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9" name="Freeform 63"/>
          <p:cNvSpPr>
            <a:spLocks/>
          </p:cNvSpPr>
          <p:nvPr/>
        </p:nvSpPr>
        <p:spPr bwMode="gray">
          <a:xfrm>
            <a:off x="0" y="5818188"/>
            <a:ext cx="9144000" cy="1093787"/>
          </a:xfrm>
          <a:custGeom>
            <a:avLst/>
            <a:gdLst/>
            <a:ahLst/>
            <a:cxnLst>
              <a:cxn ang="0">
                <a:pos x="5754" y="0"/>
              </a:cxn>
              <a:cxn ang="0">
                <a:pos x="4722" y="486"/>
              </a:cxn>
              <a:cxn ang="0">
                <a:pos x="0" y="489"/>
              </a:cxn>
              <a:cxn ang="0">
                <a:pos x="1" y="689"/>
              </a:cxn>
              <a:cxn ang="0">
                <a:pos x="5760" y="657"/>
              </a:cxn>
            </a:cxnLst>
            <a:rect l="0" t="0" r="r" b="b"/>
            <a:pathLst>
              <a:path w="5760" h="689">
                <a:moveTo>
                  <a:pt x="5754" y="0"/>
                </a:moveTo>
                <a:cubicBezTo>
                  <a:pt x="5730" y="0"/>
                  <a:pt x="5640" y="474"/>
                  <a:pt x="4722" y="486"/>
                </a:cubicBezTo>
                <a:lnTo>
                  <a:pt x="0" y="489"/>
                </a:lnTo>
                <a:lnTo>
                  <a:pt x="1" y="689"/>
                </a:lnTo>
                <a:lnTo>
                  <a:pt x="5760" y="657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9" name="Rectangle 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95888" y="6553200"/>
            <a:ext cx="3279775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kumimoji="0" sz="1400">
                <a:latin typeface="+mn-ea"/>
              </a:defRPr>
            </a:lvl1pPr>
          </a:lstStyle>
          <a:p>
            <a:endParaRPr lang="en-US" altLang="ko-KR"/>
          </a:p>
        </p:txBody>
      </p:sp>
      <p:sp>
        <p:nvSpPr>
          <p:cNvPr id="4150" name="Rectangle 5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37647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white">
          <a:xfrm>
            <a:off x="3851275" y="404813"/>
            <a:ext cx="5257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atinLnBrk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0" lang="en-US" altLang="ko-KR" sz="3600" b="1" i="1">
                <a:solidFill>
                  <a:schemeClr val="bg1"/>
                </a:solidFill>
                <a:latin typeface="Tahoma" pitchFamily="34" charset="0"/>
              </a:rPr>
              <a:t>U</a:t>
            </a:r>
            <a:r>
              <a:rPr kumimoji="0" lang="en-US" altLang="ko-KR" sz="2800" b="1" i="1">
                <a:solidFill>
                  <a:schemeClr val="bg1"/>
                </a:solidFill>
                <a:latin typeface="Tahoma" pitchFamily="34" charset="0"/>
              </a:rPr>
              <a:t>NIV. of </a:t>
            </a:r>
            <a:r>
              <a:rPr kumimoji="0" lang="en-US" altLang="ko-KR" sz="3600" b="1" i="1">
                <a:solidFill>
                  <a:schemeClr val="bg1"/>
                </a:solidFill>
                <a:latin typeface="Tahoma" pitchFamily="34" charset="0"/>
              </a:rPr>
              <a:t>N</a:t>
            </a:r>
            <a:r>
              <a:rPr kumimoji="0" lang="en-US" altLang="ko-KR" sz="2800" b="1" i="1">
                <a:solidFill>
                  <a:schemeClr val="bg1"/>
                </a:solidFill>
                <a:latin typeface="Tahoma" pitchFamily="34" charset="0"/>
              </a:rPr>
              <a:t>EVADA, </a:t>
            </a:r>
            <a:r>
              <a:rPr kumimoji="0" lang="en-US" altLang="ko-KR" sz="3600" b="1" i="1">
                <a:solidFill>
                  <a:schemeClr val="bg1"/>
                </a:solidFill>
                <a:latin typeface="Tahoma" pitchFamily="34" charset="0"/>
              </a:rPr>
              <a:t>R</a:t>
            </a:r>
            <a:r>
              <a:rPr kumimoji="0" lang="en-US" altLang="ko-KR" sz="2800" b="1" i="1">
                <a:solidFill>
                  <a:schemeClr val="bg1"/>
                </a:solidFill>
                <a:latin typeface="Tahoma" pitchFamily="34" charset="0"/>
              </a:rPr>
              <a:t>ENO</a:t>
            </a:r>
          </a:p>
        </p:txBody>
      </p:sp>
      <p:sp>
        <p:nvSpPr>
          <p:cNvPr id="4152" name="Rectangle 56"/>
          <p:cNvSpPr>
            <a:spLocks noGrp="1" noChangeArrowheads="1"/>
          </p:cNvSpPr>
          <p:nvPr>
            <p:ph type="ctrTitle"/>
          </p:nvPr>
        </p:nvSpPr>
        <p:spPr>
          <a:xfrm>
            <a:off x="1600200" y="1628775"/>
            <a:ext cx="5943600" cy="12954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grayWhite">
          <a:xfrm>
            <a:off x="4948238" y="6583363"/>
            <a:ext cx="41608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atinLnBrk="0"/>
            <a:r>
              <a:rPr kumimoji="0" lang="en-US" altLang="ko-KR" sz="1400" b="1" i="1">
                <a:solidFill>
                  <a:schemeClr val="bg1"/>
                </a:solidFill>
                <a:latin typeface="Tahoma" pitchFamily="34" charset="0"/>
              </a:rPr>
              <a:t>Active Materials and Processing Lab.</a:t>
            </a:r>
          </a:p>
        </p:txBody>
      </p:sp>
      <p:sp>
        <p:nvSpPr>
          <p:cNvPr id="4157" name="Rectangle 61"/>
          <p:cNvSpPr>
            <a:spLocks noChangeArrowheads="1"/>
          </p:cNvSpPr>
          <p:nvPr/>
        </p:nvSpPr>
        <p:spPr bwMode="grayWhite">
          <a:xfrm>
            <a:off x="539750" y="6580188"/>
            <a:ext cx="30591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latinLnBrk="0"/>
            <a:r>
              <a:rPr kumimoji="0" lang="en-US" altLang="ko-KR" sz="1400" b="1" i="1">
                <a:solidFill>
                  <a:schemeClr val="bg1"/>
                </a:solidFill>
                <a:latin typeface="Tahoma" pitchFamily="34" charset="0"/>
              </a:rPr>
              <a:t>Mechanical Engineering</a:t>
            </a:r>
          </a:p>
        </p:txBody>
      </p:sp>
      <p:pic>
        <p:nvPicPr>
          <p:cNvPr id="4163" name="Picture 67" descr="Nevada_N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0" cy="9715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ko-KR"/>
              <a:t>No.</a:t>
            </a:r>
          </a:p>
          <a:p>
            <a:fld id="{CC178492-A81B-4F79-A849-8806D872FB0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130175"/>
            <a:ext cx="2074862" cy="6270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30175"/>
            <a:ext cx="6076950" cy="6270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ko-KR"/>
              <a:t>No.</a:t>
            </a:r>
          </a:p>
          <a:p>
            <a:fld id="{1052C36F-3337-489D-B701-D9038A0E4DA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0175"/>
            <a:ext cx="7605712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75112" cy="5348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052513"/>
            <a:ext cx="4076700" cy="2597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3802063"/>
            <a:ext cx="4076700" cy="2598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0" y="6297613"/>
            <a:ext cx="455613" cy="5175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ko-KR"/>
              <a:t>No.</a:t>
            </a:r>
          </a:p>
          <a:p>
            <a:fld id="{DDA59BBF-AE80-4330-A6AB-1513F9409EE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ko-KR"/>
              <a:t>No.</a:t>
            </a:r>
          </a:p>
          <a:p>
            <a:fld id="{32822F1E-206D-4A58-8DD1-CFB21EBC496D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6" name="Picture 5" descr="Dora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5613" y="6207862"/>
            <a:ext cx="838200" cy="345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ko-KR"/>
              <a:t>No.</a:t>
            </a:r>
          </a:p>
          <a:p>
            <a:fld id="{BAE49552-978B-4497-83BD-06996C94DAF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75112" cy="5348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052513"/>
            <a:ext cx="4076700" cy="5348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ko-KR"/>
              <a:t>No.</a:t>
            </a:r>
          </a:p>
          <a:p>
            <a:fld id="{9D261BCE-B428-48CB-B194-6519EFBDE1D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ko-KR"/>
              <a:t>No.</a:t>
            </a:r>
          </a:p>
          <a:p>
            <a:fld id="{6336B3AF-E117-482B-A8C3-0666E248357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ko-KR"/>
              <a:t>No.</a:t>
            </a:r>
          </a:p>
          <a:p>
            <a:fld id="{A5C353DC-21CE-4087-9C75-13DD5D90D48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ko-KR"/>
              <a:t>No.</a:t>
            </a:r>
          </a:p>
          <a:p>
            <a:fld id="{18EA2C2E-8035-41A1-BD5B-EBBBB828C85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ko-KR"/>
              <a:t>No.</a:t>
            </a:r>
          </a:p>
          <a:p>
            <a:fld id="{21CAFD4F-363E-43D5-B8C0-E2599CE7C1D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ko-KR"/>
              <a:t>No.</a:t>
            </a:r>
          </a:p>
          <a:p>
            <a:fld id="{D4468409-9D19-4FE9-B475-EB2BEE26E55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" name="Freeform 59"/>
          <p:cNvSpPr>
            <a:spLocks/>
          </p:cNvSpPr>
          <p:nvPr/>
        </p:nvSpPr>
        <p:spPr bwMode="gray">
          <a:xfrm>
            <a:off x="0" y="4176713"/>
            <a:ext cx="9544050" cy="2708275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4332" y="1484"/>
              </a:cxn>
              <a:cxn ang="0">
                <a:pos x="0" y="1493"/>
              </a:cxn>
              <a:cxn ang="0">
                <a:pos x="1" y="1706"/>
              </a:cxn>
              <a:cxn ang="0">
                <a:pos x="5760" y="1671"/>
              </a:cxn>
            </a:cxnLst>
            <a:rect l="0" t="0" r="r" b="b"/>
            <a:pathLst>
              <a:path w="6012" h="1706">
                <a:moveTo>
                  <a:pt x="5760" y="0"/>
                </a:moveTo>
                <a:cubicBezTo>
                  <a:pt x="5736" y="43"/>
                  <a:pt x="6012" y="1484"/>
                  <a:pt x="4332" y="1484"/>
                </a:cubicBezTo>
                <a:lnTo>
                  <a:pt x="0" y="1493"/>
                </a:lnTo>
                <a:lnTo>
                  <a:pt x="1" y="1706"/>
                </a:lnTo>
                <a:lnTo>
                  <a:pt x="5760" y="1671"/>
                </a:lnTo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38039"/>
                  <a:invGamma/>
                </a:schemeClr>
              </a:gs>
            </a:gsLst>
            <a:lin ang="540000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2" name="Freeform 60"/>
          <p:cNvSpPr>
            <a:spLocks/>
          </p:cNvSpPr>
          <p:nvPr/>
        </p:nvSpPr>
        <p:spPr bwMode="gray">
          <a:xfrm>
            <a:off x="0" y="5818188"/>
            <a:ext cx="9144000" cy="1093787"/>
          </a:xfrm>
          <a:custGeom>
            <a:avLst/>
            <a:gdLst/>
            <a:ahLst/>
            <a:cxnLst>
              <a:cxn ang="0">
                <a:pos x="5754" y="0"/>
              </a:cxn>
              <a:cxn ang="0">
                <a:pos x="4722" y="486"/>
              </a:cxn>
              <a:cxn ang="0">
                <a:pos x="0" y="489"/>
              </a:cxn>
              <a:cxn ang="0">
                <a:pos x="1" y="689"/>
              </a:cxn>
              <a:cxn ang="0">
                <a:pos x="5760" y="657"/>
              </a:cxn>
            </a:cxnLst>
            <a:rect l="0" t="0" r="r" b="b"/>
            <a:pathLst>
              <a:path w="5760" h="689">
                <a:moveTo>
                  <a:pt x="5754" y="0"/>
                </a:moveTo>
                <a:cubicBezTo>
                  <a:pt x="5730" y="0"/>
                  <a:pt x="5640" y="474"/>
                  <a:pt x="4722" y="486"/>
                </a:cubicBezTo>
                <a:lnTo>
                  <a:pt x="0" y="489"/>
                </a:lnTo>
                <a:lnTo>
                  <a:pt x="1" y="689"/>
                </a:lnTo>
                <a:lnTo>
                  <a:pt x="5760" y="657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304212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 Third level</a:t>
            </a:r>
          </a:p>
          <a:p>
            <a:pPr lvl="3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3115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latinLnBrk="0">
              <a:defRPr kumimoji="0" sz="1400">
                <a:latin typeface="+mn-ea"/>
              </a:defRPr>
            </a:lvl1pPr>
          </a:lstStyle>
          <a:p>
            <a:endParaRPr lang="en-US" altLang="ko-KR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White">
          <a:xfrm>
            <a:off x="4948238" y="6596063"/>
            <a:ext cx="41608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atinLnBrk="0"/>
            <a:r>
              <a:rPr kumimoji="0" lang="en-US" altLang="ko-KR" sz="1400" b="1" i="1">
                <a:solidFill>
                  <a:schemeClr val="bg1"/>
                </a:solidFill>
                <a:latin typeface="Tahoma" pitchFamily="34" charset="0"/>
              </a:rPr>
              <a:t>Active Materials and Processing Lab.</a:t>
            </a: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White">
          <a:xfrm>
            <a:off x="539750" y="6580188"/>
            <a:ext cx="30591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latinLnBrk="0"/>
            <a:r>
              <a:rPr kumimoji="0" lang="en-US" altLang="ko-KR" sz="1400" b="1" i="1">
                <a:solidFill>
                  <a:schemeClr val="bg1"/>
                </a:solidFill>
                <a:latin typeface="Tahoma" pitchFamily="34" charset="0"/>
              </a:rPr>
              <a:t>Mechanical Engineering</a:t>
            </a:r>
          </a:p>
        </p:txBody>
      </p:sp>
      <p:grpSp>
        <p:nvGrpSpPr>
          <p:cNvPr id="3130" name="Group 58"/>
          <p:cNvGrpSpPr>
            <a:grpSpLocks/>
          </p:cNvGrpSpPr>
          <p:nvPr/>
        </p:nvGrpSpPr>
        <p:grpSpPr bwMode="auto">
          <a:xfrm>
            <a:off x="104775" y="44450"/>
            <a:ext cx="7969250" cy="1008063"/>
            <a:chOff x="385" y="3067"/>
            <a:chExt cx="5020" cy="550"/>
          </a:xfrm>
        </p:grpSpPr>
        <p:pic>
          <p:nvPicPr>
            <p:cNvPr id="3127" name="Picture 55" descr="bar_1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67" y="3067"/>
              <a:ext cx="4838" cy="550"/>
            </a:xfrm>
            <a:prstGeom prst="rect">
              <a:avLst/>
            </a:prstGeom>
            <a:noFill/>
          </p:spPr>
        </p:pic>
        <p:sp>
          <p:nvSpPr>
            <p:cNvPr id="3129" name="AutoShape 57"/>
            <p:cNvSpPr>
              <a:spLocks noChangeArrowheads="1"/>
            </p:cNvSpPr>
            <p:nvPr userDrawn="1"/>
          </p:nvSpPr>
          <p:spPr bwMode="white">
            <a:xfrm>
              <a:off x="385" y="3100"/>
              <a:ext cx="4845" cy="409"/>
            </a:xfrm>
            <a:prstGeom prst="roundRect">
              <a:avLst>
                <a:gd name="adj" fmla="val 22292"/>
              </a:avLst>
            </a:prstGeom>
            <a:gradFill rotWithShape="1">
              <a:gsLst>
                <a:gs pos="0">
                  <a:srgbClr val="6AC2FE"/>
                </a:gs>
                <a:gs pos="50000">
                  <a:srgbClr val="6AC2FE">
                    <a:gamma/>
                    <a:tint val="0"/>
                    <a:invGamma/>
                  </a:srgbClr>
                </a:gs>
                <a:gs pos="100000">
                  <a:srgbClr val="6AC2FE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0" y="0"/>
            <a:ext cx="393700" cy="6856413"/>
          </a:xfrm>
          <a:prstGeom prst="rect">
            <a:avLst/>
          </a:prstGeom>
          <a:gradFill rotWithShape="1">
            <a:gsLst>
              <a:gs pos="0">
                <a:srgbClr val="194293">
                  <a:gamma/>
                  <a:shade val="45882"/>
                  <a:invGamma/>
                </a:srgbClr>
              </a:gs>
              <a:gs pos="100000">
                <a:srgbClr val="19429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9" name="Rectangle 4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30175"/>
            <a:ext cx="7605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  <p:sp>
        <p:nvSpPr>
          <p:cNvPr id="31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97613"/>
            <a:ext cx="455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latinLnBrk="0">
              <a:defRPr kumimoji="0" sz="14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altLang="ko-KR"/>
              <a:t>No.</a:t>
            </a:r>
          </a:p>
          <a:p>
            <a:fld id="{67833E94-3E0C-4493-B344-5FDEE4033A3E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3133" name="Picture 61" descr="Nevada_N_RGB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134350" y="104775"/>
            <a:ext cx="974725" cy="9747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Arial" charset="0"/>
          <a:ea typeface="굴림" pitchFamily="34" charset="-127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Arial" charset="0"/>
          <a:ea typeface="굴림" pitchFamily="34" charset="-127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Arial" charset="0"/>
          <a:ea typeface="굴림" pitchFamily="34" charset="-127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Arial" charset="0"/>
          <a:ea typeface="굴림" pitchFamily="34" charset="-127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Arial" charset="0"/>
          <a:ea typeface="굴림" pitchFamily="34" charset="-127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Arial" charset="0"/>
          <a:ea typeface="굴림" pitchFamily="34" charset="-127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Arial" charset="0"/>
          <a:ea typeface="굴림" pitchFamily="34" charset="-127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Arial" charset="0"/>
          <a:ea typeface="굴림" pitchFamily="34" charset="-127"/>
        </a:defRPr>
      </a:lvl9pPr>
    </p:titleStyle>
    <p:bodyStyle>
      <a:lvl1pPr marL="292100" indent="-292100" algn="l" rtl="0" fontAlgn="base">
        <a:spcBef>
          <a:spcPct val="20000"/>
        </a:spcBef>
        <a:spcAft>
          <a:spcPct val="0"/>
        </a:spcAft>
        <a:buClr>
          <a:srgbClr val="194293"/>
        </a:buClr>
        <a:buFont typeface="Wingdings" pitchFamily="2" charset="2"/>
        <a:buBlip>
          <a:blip r:embed="rId16"/>
        </a:buBlip>
        <a:defRPr kumimoji="1" sz="2000" b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571500" indent="-165100" algn="l" rtl="0" fontAlgn="base">
        <a:spcBef>
          <a:spcPct val="20000"/>
        </a:spcBef>
        <a:spcAft>
          <a:spcPct val="0"/>
        </a:spcAft>
        <a:buClr>
          <a:srgbClr val="289319"/>
        </a:buClr>
        <a:buFont typeface="Wingdings" pitchFamily="2" charset="2"/>
        <a:buChar char="§"/>
        <a:defRPr kumimoji="1" b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800100" indent="-114300" algn="l" rtl="0" fontAlgn="base">
        <a:spcBef>
          <a:spcPct val="20000"/>
        </a:spcBef>
        <a:spcAft>
          <a:spcPct val="0"/>
        </a:spcAft>
        <a:buClr>
          <a:srgbClr val="289319"/>
        </a:buClr>
        <a:buFont typeface="Trebuchet MS" pitchFamily="34" charset="0"/>
        <a:buAutoNum type="circleNumDbPlain"/>
        <a:defRPr kumimoji="1" sz="1600" b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255713" indent="-231775" algn="l" rtl="0" fontAlgn="base">
        <a:spcBef>
          <a:spcPct val="20000"/>
        </a:spcBef>
        <a:spcAft>
          <a:spcPct val="0"/>
        </a:spcAft>
        <a:buClr>
          <a:srgbClr val="194293"/>
        </a:buClr>
        <a:buChar char="•"/>
        <a:defRPr kumimoji="1">
          <a:solidFill>
            <a:schemeClr val="tx1"/>
          </a:solidFill>
          <a:latin typeface="+mn-lt"/>
          <a:ea typeface="+mn-ea"/>
        </a:defRPr>
      </a:lvl4pPr>
      <a:lvl5pPr marL="2844800" indent="-457200" algn="l" rtl="0" fontAlgn="base" latinLnBrk="1">
        <a:spcBef>
          <a:spcPct val="20000"/>
        </a:spcBef>
        <a:spcAft>
          <a:spcPct val="0"/>
        </a:spcAft>
        <a:buClr>
          <a:srgbClr val="194293"/>
        </a:buClr>
        <a:buFont typeface="Wingdings" pitchFamily="2" charset="2"/>
        <a:buChar char="q"/>
        <a:defRPr kumimoji="1">
          <a:solidFill>
            <a:schemeClr val="tx1"/>
          </a:solidFill>
          <a:latin typeface="Book Antiqua" pitchFamily="18" charset="0"/>
          <a:ea typeface="+mn-ea"/>
        </a:defRPr>
      </a:lvl5pPr>
      <a:lvl6pPr marL="3302000" indent="-457200" algn="l" rtl="0" fontAlgn="base" latinLnBrk="1">
        <a:spcBef>
          <a:spcPct val="20000"/>
        </a:spcBef>
        <a:spcAft>
          <a:spcPct val="0"/>
        </a:spcAft>
        <a:buClr>
          <a:srgbClr val="194293"/>
        </a:buClr>
        <a:buFont typeface="Wingdings" pitchFamily="2" charset="2"/>
        <a:buChar char="q"/>
        <a:defRPr kumimoji="1">
          <a:solidFill>
            <a:schemeClr val="tx1"/>
          </a:solidFill>
          <a:latin typeface="Book Antiqua" pitchFamily="18" charset="0"/>
          <a:ea typeface="+mn-ea"/>
        </a:defRPr>
      </a:lvl6pPr>
      <a:lvl7pPr marL="3759200" indent="-457200" algn="l" rtl="0" fontAlgn="base" latinLnBrk="1">
        <a:spcBef>
          <a:spcPct val="20000"/>
        </a:spcBef>
        <a:spcAft>
          <a:spcPct val="0"/>
        </a:spcAft>
        <a:buClr>
          <a:srgbClr val="194293"/>
        </a:buClr>
        <a:buFont typeface="Wingdings" pitchFamily="2" charset="2"/>
        <a:buChar char="q"/>
        <a:defRPr kumimoji="1">
          <a:solidFill>
            <a:schemeClr val="tx1"/>
          </a:solidFill>
          <a:latin typeface="Book Antiqua" pitchFamily="18" charset="0"/>
          <a:ea typeface="+mn-ea"/>
        </a:defRPr>
      </a:lvl7pPr>
      <a:lvl8pPr marL="4216400" indent="-457200" algn="l" rtl="0" fontAlgn="base" latinLnBrk="1">
        <a:spcBef>
          <a:spcPct val="20000"/>
        </a:spcBef>
        <a:spcAft>
          <a:spcPct val="0"/>
        </a:spcAft>
        <a:buClr>
          <a:srgbClr val="194293"/>
        </a:buClr>
        <a:buFont typeface="Wingdings" pitchFamily="2" charset="2"/>
        <a:buChar char="q"/>
        <a:defRPr kumimoji="1">
          <a:solidFill>
            <a:schemeClr val="tx1"/>
          </a:solidFill>
          <a:latin typeface="Book Antiqua" pitchFamily="18" charset="0"/>
          <a:ea typeface="+mn-ea"/>
        </a:defRPr>
      </a:lvl8pPr>
      <a:lvl9pPr marL="4673600" indent="-457200" algn="l" rtl="0" fontAlgn="base" latinLnBrk="1">
        <a:spcBef>
          <a:spcPct val="20000"/>
        </a:spcBef>
        <a:spcAft>
          <a:spcPct val="0"/>
        </a:spcAft>
        <a:buClr>
          <a:srgbClr val="194293"/>
        </a:buClr>
        <a:buFont typeface="Wingdings" pitchFamily="2" charset="2"/>
        <a:buChar char="q"/>
        <a:defRPr kumimoji="1">
          <a:solidFill>
            <a:schemeClr val="tx1"/>
          </a:solidFill>
          <a:latin typeface="Book Antiqua" pitchFamily="18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1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0" y="1773238"/>
            <a:ext cx="9144000" cy="1295400"/>
          </a:xfrm>
        </p:spPr>
        <p:txBody>
          <a:bodyPr/>
          <a:lstStyle/>
          <a:p>
            <a:r>
              <a:rPr lang="en-US" altLang="ko-KR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Dynamic Surface Resistance Model of IPMC</a:t>
            </a:r>
            <a:endParaRPr lang="en-US" altLang="ko-KR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5524" name="Rectangle 52"/>
          <p:cNvSpPr>
            <a:spLocks noChangeArrowheads="1"/>
          </p:cNvSpPr>
          <p:nvPr/>
        </p:nvSpPr>
        <p:spPr bwMode="gray">
          <a:xfrm>
            <a:off x="0" y="3141663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529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33" name="Text Box 61"/>
          <p:cNvSpPr txBox="1">
            <a:spLocks noChangeArrowheads="1"/>
          </p:cNvSpPr>
          <p:nvPr/>
        </p:nvSpPr>
        <p:spPr bwMode="auto">
          <a:xfrm>
            <a:off x="4240213" y="5976938"/>
            <a:ext cx="1207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lang="en-US" altLang="ko-KR" dirty="0" smtClean="0">
                <a:latin typeface="Comic Sans MS" pitchFamily="66" charset="0"/>
              </a:rPr>
              <a:t>3/11/2009</a:t>
            </a:r>
            <a:endParaRPr lang="en-US" altLang="ko-KR" dirty="0">
              <a:latin typeface="Comic Sans MS" pitchFamily="66" charset="0"/>
            </a:endParaRPr>
          </a:p>
        </p:txBody>
      </p:sp>
      <p:sp>
        <p:nvSpPr>
          <p:cNvPr id="105535" name="Text Box 63"/>
          <p:cNvSpPr txBox="1">
            <a:spLocks noChangeArrowheads="1"/>
          </p:cNvSpPr>
          <p:nvPr/>
        </p:nvSpPr>
        <p:spPr bwMode="auto">
          <a:xfrm>
            <a:off x="1000100" y="4000505"/>
            <a:ext cx="7572428" cy="14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0"/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David </a:t>
            </a:r>
            <a:r>
              <a:rPr lang="en-US" altLang="ko-K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Pugal</a:t>
            </a:r>
            <a:r>
              <a:rPr lang="en-US" altLang="ko-KR" sz="2000" b="1" baseline="30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a,b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altLang="ko-K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Alvo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Aabloo</a:t>
            </a:r>
            <a:r>
              <a:rPr lang="en-US" altLang="ko-KR" sz="2000" b="1" baseline="30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b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altLang="ko-K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Kwang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J. </a:t>
            </a:r>
            <a:r>
              <a:rPr lang="en-US" altLang="ko-K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Kim</a:t>
            </a:r>
            <a:r>
              <a:rPr lang="en-US" altLang="ko-KR" sz="2000" b="1" baseline="30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</a:t>
            </a:r>
            <a:endParaRPr lang="en-US" altLang="ko-KR" sz="2000" b="1" baseline="30000" dirty="0" smtClean="0">
              <a:effectLst>
                <a:outerShdw blurRad="38100" dist="38100" dir="2700000" algn="tl">
                  <a:srgbClr val="C0C0C0"/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atinLnBrk="0"/>
            <a:endParaRPr lang="en-US" altLang="ko-KR" sz="2000" b="1" baseline="30000" dirty="0" smtClean="0">
              <a:effectLst>
                <a:outerShdw blurRad="38100" dist="38100" dir="2700000" algn="tl">
                  <a:srgbClr val="C0C0C0"/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atinLnBrk="0"/>
            <a:r>
              <a:rPr lang="en-US" altLang="ko-KR" sz="1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Active Materials and Processing Lab, Mechanical Engineering dept. University of Nevada, Reno</a:t>
            </a:r>
            <a:endParaRPr lang="en-US" altLang="ko-KR" sz="1800" dirty="0">
              <a:effectLst>
                <a:outerShdw blurRad="38100" dist="38100" dir="2700000" algn="tl">
                  <a:srgbClr val="C0C0C0"/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atinLnBrk="0"/>
            <a:r>
              <a:rPr lang="en-US" altLang="ko-KR" sz="18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b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IMS Lab, Tartu University, Estonia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Surface Resistance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Electrodes as continuous media</a:t>
            </a:r>
          </a:p>
          <a:p>
            <a:pPr lvl="1"/>
            <a:r>
              <a:rPr lang="en-US" dirty="0" smtClean="0"/>
              <a:t>Electrodes could be considered as a set of finite resistors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Currents would add as </a:t>
            </a:r>
            <a:r>
              <a:rPr lang="en-US" dirty="0" err="1" smtClean="0"/>
              <a:t>Kirchoff</a:t>
            </a:r>
            <a:r>
              <a:rPr lang="en-US" dirty="0" smtClean="0"/>
              <a:t> law states</a:t>
            </a:r>
          </a:p>
          <a:p>
            <a:pPr lvl="1"/>
            <a:r>
              <a:rPr lang="en-US" dirty="0" smtClean="0"/>
              <a:t>There exists a voltage drop along the resistors, therefore also along the whole electrode</a:t>
            </a:r>
          </a:p>
          <a:p>
            <a:pPr lvl="1"/>
            <a:r>
              <a:rPr lang="en-US" dirty="0" smtClean="0"/>
              <a:t>The voltage drop would be as a feedback in some sense – the less voltage at the end of the electrode results in a different </a:t>
            </a:r>
            <a:r>
              <a:rPr lang="en-US" dirty="0" err="1" smtClean="0"/>
              <a:t>cation</a:t>
            </a:r>
            <a:r>
              <a:rPr lang="en-US" dirty="0" smtClean="0"/>
              <a:t> profile inside the polymer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smtClean="0"/>
              <a:t>No.</a:t>
            </a:r>
          </a:p>
          <a:p>
            <a:fld id="{32822F1E-206D-4A58-8DD1-CFB21EBC496D}" type="slidenum">
              <a:rPr lang="en-US" altLang="ko-KR" smtClean="0"/>
              <a:pPr/>
              <a:t>10</a:t>
            </a:fld>
            <a:endParaRPr lang="en-US" altLang="ko-KR"/>
          </a:p>
        </p:txBody>
      </p:sp>
      <p:sp>
        <p:nvSpPr>
          <p:cNvPr id="5" name="Cube 4"/>
          <p:cNvSpPr/>
          <p:nvPr/>
        </p:nvSpPr>
        <p:spPr bwMode="auto">
          <a:xfrm>
            <a:off x="5480853" y="4861075"/>
            <a:ext cx="2928958" cy="357190"/>
          </a:xfrm>
          <a:prstGeom prst="cube">
            <a:avLst>
              <a:gd name="adj" fmla="val 908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  <p:pic>
        <p:nvPicPr>
          <p:cNvPr id="6" name="Picture 5" descr="nafion_trans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4427" y="4481938"/>
            <a:ext cx="908853" cy="758274"/>
          </a:xfrm>
          <a:prstGeom prst="rect">
            <a:avLst/>
          </a:prstGeom>
          <a:effectLst/>
        </p:spPr>
      </p:pic>
      <p:pic>
        <p:nvPicPr>
          <p:cNvPr id="7" name="Picture 6" descr="nafion_trans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3784" y="4456262"/>
            <a:ext cx="908853" cy="758274"/>
          </a:xfrm>
          <a:prstGeom prst="rect">
            <a:avLst/>
          </a:prstGeom>
          <a:effectLst/>
        </p:spPr>
      </p:pic>
      <p:pic>
        <p:nvPicPr>
          <p:cNvPr id="8" name="Picture 7" descr="nafion_trans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22148" y="4481938"/>
            <a:ext cx="908853" cy="758274"/>
          </a:xfrm>
          <a:prstGeom prst="rect">
            <a:avLst/>
          </a:prstGeom>
          <a:effectLst/>
        </p:spPr>
      </p:pic>
      <p:pic>
        <p:nvPicPr>
          <p:cNvPr id="9" name="Picture 8" descr="sodium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6462" y="4456262"/>
            <a:ext cx="214314" cy="213759"/>
          </a:xfrm>
          <a:prstGeom prst="rect">
            <a:avLst/>
          </a:prstGeom>
        </p:spPr>
      </p:pic>
      <p:pic>
        <p:nvPicPr>
          <p:cNvPr id="10" name="Picture 9" descr="sodium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3462" y="4456261"/>
            <a:ext cx="214314" cy="213759"/>
          </a:xfrm>
          <a:prstGeom prst="rect">
            <a:avLst/>
          </a:prstGeom>
        </p:spPr>
      </p:pic>
      <p:pic>
        <p:nvPicPr>
          <p:cNvPr id="11" name="Picture 10" descr="sodium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5904" y="4456263"/>
            <a:ext cx="224058" cy="223477"/>
          </a:xfrm>
          <a:prstGeom prst="rect">
            <a:avLst/>
          </a:prstGeom>
        </p:spPr>
      </p:pic>
      <p:pic>
        <p:nvPicPr>
          <p:cNvPr id="12" name="Picture 11" descr="sodium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4276" y="4451402"/>
            <a:ext cx="219186" cy="218618"/>
          </a:xfrm>
          <a:prstGeom prst="rect">
            <a:avLst/>
          </a:prstGeom>
        </p:spPr>
      </p:pic>
      <p:pic>
        <p:nvPicPr>
          <p:cNvPr id="13" name="Picture 12" descr="sodium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9962" y="4456261"/>
            <a:ext cx="214314" cy="213759"/>
          </a:xfrm>
          <a:prstGeom prst="rect">
            <a:avLst/>
          </a:prstGeom>
        </p:spPr>
      </p:pic>
      <p:sp>
        <p:nvSpPr>
          <p:cNvPr id="14" name="Cube 13"/>
          <p:cNvSpPr/>
          <p:nvPr/>
        </p:nvSpPr>
        <p:spPr bwMode="auto">
          <a:xfrm>
            <a:off x="5622148" y="4099072"/>
            <a:ext cx="2928958" cy="357190"/>
          </a:xfrm>
          <a:prstGeom prst="cube">
            <a:avLst>
              <a:gd name="adj" fmla="val 908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  <p:pic>
        <p:nvPicPr>
          <p:cNvPr id="15" name="Picture 14" descr="sodium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7776" y="4461121"/>
            <a:ext cx="214314" cy="213759"/>
          </a:xfrm>
          <a:prstGeom prst="rect">
            <a:avLst/>
          </a:prstGeom>
        </p:spPr>
      </p:pic>
      <p:pic>
        <p:nvPicPr>
          <p:cNvPr id="16" name="Picture 15" descr="sodium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4776" y="4461120"/>
            <a:ext cx="214314" cy="213759"/>
          </a:xfrm>
          <a:prstGeom prst="rect">
            <a:avLst/>
          </a:prstGeom>
        </p:spPr>
      </p:pic>
      <p:pic>
        <p:nvPicPr>
          <p:cNvPr id="17" name="Picture 16" descr="sodium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7218" y="4461122"/>
            <a:ext cx="224058" cy="223477"/>
          </a:xfrm>
          <a:prstGeom prst="rect">
            <a:avLst/>
          </a:prstGeom>
        </p:spPr>
      </p:pic>
      <p:pic>
        <p:nvPicPr>
          <p:cNvPr id="18" name="Picture 17" descr="sodium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5590" y="4456261"/>
            <a:ext cx="219186" cy="218618"/>
          </a:xfrm>
          <a:prstGeom prst="rect">
            <a:avLst/>
          </a:prstGeom>
        </p:spPr>
      </p:pic>
      <p:pic>
        <p:nvPicPr>
          <p:cNvPr id="19" name="Picture 18" descr="sodium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1276" y="4461120"/>
            <a:ext cx="214314" cy="213759"/>
          </a:xfrm>
          <a:prstGeom prst="rect">
            <a:avLst/>
          </a:prstGeom>
        </p:spPr>
      </p:pic>
      <p:pic>
        <p:nvPicPr>
          <p:cNvPr id="22" name="Picture 21" descr="3dcurrent_density_cr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3607162"/>
            <a:ext cx="3588927" cy="215487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 bwMode="auto">
          <a:xfrm rot="5400000" flipH="1" flipV="1">
            <a:off x="5924536" y="4115693"/>
            <a:ext cx="352330" cy="3385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 flipH="1" flipV="1">
            <a:off x="6354836" y="4105973"/>
            <a:ext cx="352330" cy="3385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6786664" y="4105972"/>
            <a:ext cx="352330" cy="3385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 flipH="1" flipV="1">
            <a:off x="7220164" y="4105971"/>
            <a:ext cx="352330" cy="3385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 flipH="1" flipV="1">
            <a:off x="7608611" y="4105971"/>
            <a:ext cx="352330" cy="3385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 flipH="1" flipV="1">
            <a:off x="7992187" y="4105970"/>
            <a:ext cx="352330" cy="3385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719735" y="3760512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b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7139072" y="3760518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7546555" y="3760512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d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7930131" y="3760512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e</a:t>
            </a:r>
            <a:endParaRPr lang="en-US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6280534" y="3760518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a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Surface Resistance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applications</a:t>
            </a:r>
          </a:p>
          <a:p>
            <a:pPr lvl="1"/>
            <a:r>
              <a:rPr lang="en-US" dirty="0" smtClean="0"/>
              <a:t>2D model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Allows to consider surface resistance changes and respective voltage drops in the electrodes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Different 2D electrode parameters could be considered</a:t>
            </a:r>
          </a:p>
          <a:p>
            <a:pPr lvl="1"/>
            <a:r>
              <a:rPr lang="en-US" dirty="0" smtClean="0"/>
              <a:t>3D model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Allows modeling electrodes with more complicated surface characteristics – e.g. specific electrode shapes, laser altered surfaces, etc</a:t>
            </a:r>
          </a:p>
          <a:p>
            <a:pPr lvl="1"/>
            <a:r>
              <a:rPr lang="en-US" dirty="0" smtClean="0"/>
              <a:t>Calculation of heat generation on the electrodes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smtClean="0"/>
              <a:t>No.</a:t>
            </a:r>
          </a:p>
          <a:p>
            <a:fld id="{32822F1E-206D-4A58-8DD1-CFB21EBC496D}" type="slidenum">
              <a:rPr lang="en-US" altLang="ko-KR" smtClean="0"/>
              <a:pPr/>
              <a:t>11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Surface Resistance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Simulations using FEM</a:t>
            </a:r>
          </a:p>
          <a:p>
            <a:pPr lvl="1"/>
            <a:r>
              <a:rPr lang="en-US" dirty="0" smtClean="0"/>
              <a:t>Proof-of-concept simulations made with a small section of IPMC</a:t>
            </a:r>
          </a:p>
          <a:p>
            <a:pPr lvl="1"/>
            <a:r>
              <a:rPr lang="en-US" dirty="0" smtClean="0"/>
              <a:t>A base model without surface electrode. The </a:t>
            </a:r>
            <a:r>
              <a:rPr lang="en-US" dirty="0" smtClean="0"/>
              <a:t>arrows </a:t>
            </a:r>
            <a:r>
              <a:rPr lang="en-US" dirty="0" smtClean="0"/>
              <a:t>perpendicular to the surface denote the flux </a:t>
            </a:r>
            <a:r>
              <a:rPr lang="en-US" dirty="0" smtClean="0"/>
              <a:t>direction </a:t>
            </a:r>
            <a:r>
              <a:rPr lang="en-US" dirty="0" smtClean="0"/>
              <a:t>at the time t = </a:t>
            </a:r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smtClean="0"/>
              <a:t>No.</a:t>
            </a:r>
          </a:p>
          <a:p>
            <a:fld id="{32822F1E-206D-4A58-8DD1-CFB21EBC496D}" type="slidenum">
              <a:rPr lang="en-US" altLang="ko-KR" smtClean="0"/>
              <a:pPr/>
              <a:t>12</a:t>
            </a:fld>
            <a:endParaRPr lang="en-US" altLang="ko-KR"/>
          </a:p>
        </p:txBody>
      </p:sp>
      <p:pic>
        <p:nvPicPr>
          <p:cNvPr id="9" name="Picture 8" descr="3dbulknafion_cr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285992"/>
            <a:ext cx="4500594" cy="4238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Surface Resistance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Simulations using FEM</a:t>
            </a:r>
          </a:p>
          <a:p>
            <a:pPr lvl="1"/>
            <a:r>
              <a:rPr lang="en-US" dirty="0" smtClean="0"/>
              <a:t>Added surface electrode.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blue-red </a:t>
            </a:r>
            <a:r>
              <a:rPr lang="en-US" dirty="0" smtClean="0"/>
              <a:t>area indicates the voltage on the </a:t>
            </a:r>
            <a:r>
              <a:rPr lang="en-US" dirty="0" smtClean="0"/>
              <a:t>grounded electrode and the </a:t>
            </a:r>
            <a:r>
              <a:rPr lang="en-US" dirty="0" smtClean="0"/>
              <a:t>blue equals to 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smtClean="0"/>
              <a:t>No.</a:t>
            </a:r>
          </a:p>
          <a:p>
            <a:fld id="{32822F1E-206D-4A58-8DD1-CFB21EBC496D}" type="slidenum">
              <a:rPr lang="en-US" altLang="ko-KR" smtClean="0"/>
              <a:pPr/>
              <a:t>13</a:t>
            </a:fld>
            <a:endParaRPr lang="en-US" altLang="ko-KR"/>
          </a:p>
        </p:txBody>
      </p:sp>
      <p:pic>
        <p:nvPicPr>
          <p:cNvPr id="6" name="Picture 5" descr="3dbulknafion_surface_cr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438822"/>
            <a:ext cx="4118888" cy="3961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Surface Resistance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smtClean="0"/>
              <a:t>No.</a:t>
            </a:r>
          </a:p>
          <a:p>
            <a:fld id="{32822F1E-206D-4A58-8DD1-CFB21EBC496D}" type="slidenum">
              <a:rPr lang="en-US" altLang="ko-KR" smtClean="0"/>
              <a:pPr/>
              <a:t>14</a:t>
            </a:fld>
            <a:endParaRPr lang="en-US" altLang="ko-KR"/>
          </a:p>
        </p:txBody>
      </p:sp>
      <p:pic>
        <p:nvPicPr>
          <p:cNvPr id="5" name="Picture 4" descr="electrodes_simul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53" y="1858215"/>
            <a:ext cx="7241872" cy="4439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Surface Resistance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smtClean="0"/>
              <a:t>No.</a:t>
            </a:r>
          </a:p>
          <a:p>
            <a:fld id="{32822F1E-206D-4A58-8DD1-CFB21EBC496D}" type="slidenum">
              <a:rPr lang="en-US" altLang="ko-KR" smtClean="0"/>
              <a:pPr/>
              <a:t>15</a:t>
            </a:fld>
            <a:endParaRPr lang="en-US" altLang="ko-KR"/>
          </a:p>
        </p:txBody>
      </p:sp>
      <p:pic>
        <p:nvPicPr>
          <p:cNvPr id="5" name="Picture 4" descr="experimental_compari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961402"/>
            <a:ext cx="7027558" cy="4308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Surface Resistance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concerns</a:t>
            </a:r>
          </a:p>
          <a:p>
            <a:pPr lvl="1"/>
            <a:r>
              <a:rPr lang="en-US" dirty="0" smtClean="0"/>
              <a:t>For the variable resistance (3D), the calculation is too slow for the entire IPMC – must find ways to simplify</a:t>
            </a:r>
          </a:p>
          <a:p>
            <a:pPr lvl="1"/>
            <a:r>
              <a:rPr lang="en-US" dirty="0" smtClean="0"/>
              <a:t>Possible solutions: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Do as many calculations as possible for small section of IPMC and extrapolate the results where possible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Generate more efficient mesh – different powerful open source tools are available such as </a:t>
            </a:r>
            <a:r>
              <a:rPr lang="en-US" dirty="0" err="1" smtClean="0"/>
              <a:t>gmsh</a:t>
            </a:r>
            <a:r>
              <a:rPr lang="en-US" dirty="0" smtClean="0"/>
              <a:t>, etc.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For instance, somewhat optimized mapped mesh for a 4cm x 1cm piece of IPMC results in ~100,000 DOF </a:t>
            </a:r>
            <a:r>
              <a:rPr lang="en-US" dirty="0" smtClean="0">
                <a:sym typeface="Wingdings" pitchFamily="2" charset="2"/>
              </a:rPr>
              <a:t> large solution time ( &gt; 30min)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smtClean="0"/>
              <a:t>No.</a:t>
            </a:r>
          </a:p>
          <a:p>
            <a:fld id="{32822F1E-206D-4A58-8DD1-CFB21EBC496D}" type="slidenum">
              <a:rPr lang="en-US" altLang="ko-KR" smtClean="0"/>
              <a:pPr/>
              <a:t>16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Surface Resistance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concerns</a:t>
            </a:r>
          </a:p>
          <a:p>
            <a:pPr lvl="1"/>
            <a:r>
              <a:rPr lang="en-US" dirty="0" smtClean="0"/>
              <a:t>Direct usage of </a:t>
            </a:r>
            <a:r>
              <a:rPr lang="en-US" dirty="0" err="1" smtClean="0"/>
              <a:t>Ramo</a:t>
            </a:r>
            <a:r>
              <a:rPr lang="en-US" dirty="0" smtClean="0"/>
              <a:t> Shockley theorem is hard  in time dependent simulations.</a:t>
            </a:r>
            <a:endParaRPr lang="en-US" dirty="0" smtClean="0"/>
          </a:p>
          <a:p>
            <a:pPr lvl="1"/>
            <a:r>
              <a:rPr lang="en-US" dirty="0" smtClean="0"/>
              <a:t>The integration of current density is needed over the polymer </a:t>
            </a:r>
            <a:r>
              <a:rPr lang="en-US" dirty="0" err="1" smtClean="0"/>
              <a:t>subdomain</a:t>
            </a:r>
            <a:endParaRPr lang="en-US" dirty="0" smtClean="0"/>
          </a:p>
          <a:p>
            <a:pPr lvl="1"/>
            <a:r>
              <a:rPr lang="en-US" dirty="0" smtClean="0"/>
              <a:t>That in turn requires free mesh (</a:t>
            </a:r>
            <a:r>
              <a:rPr lang="en-US" dirty="0" err="1" smtClean="0"/>
              <a:t>Comsol</a:t>
            </a:r>
            <a:r>
              <a:rPr lang="en-US" dirty="0" smtClean="0"/>
              <a:t> </a:t>
            </a:r>
            <a:r>
              <a:rPr lang="en-US" dirty="0" err="1" smtClean="0"/>
              <a:t>Multiphysics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significantly increased calculation time.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The possible solutions may include: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Find different solver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Use time stepping to include the currents and voltage drops (instead of full time dependent simulation)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Further research coupling different domain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Convergence problem when using the integrated value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Weak-from solution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smtClean="0"/>
              <a:t>No.</a:t>
            </a:r>
          </a:p>
          <a:p>
            <a:fld id="{32822F1E-206D-4A58-8DD1-CFB21EBC496D}" type="slidenum">
              <a:rPr lang="en-US" altLang="ko-KR" smtClean="0"/>
              <a:pPr/>
              <a:t>17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developed a base model to model the simple physical processes such as ion migration and </a:t>
            </a:r>
            <a:r>
              <a:rPr lang="en-US" dirty="0" smtClean="0"/>
              <a:t>electric field </a:t>
            </a:r>
            <a:r>
              <a:rPr lang="en-US" dirty="0" smtClean="0"/>
              <a:t>change in an </a:t>
            </a:r>
            <a:r>
              <a:rPr lang="en-US" dirty="0" smtClean="0"/>
              <a:t>IPMC</a:t>
            </a:r>
            <a:endParaRPr lang="en-US" dirty="0" smtClean="0"/>
          </a:p>
          <a:p>
            <a:r>
              <a:rPr lang="en-US" dirty="0" smtClean="0"/>
              <a:t>Extended model has shown some promising results for calculating currents in the electrodes.</a:t>
            </a:r>
          </a:p>
          <a:p>
            <a:r>
              <a:rPr lang="en-US" dirty="0" smtClean="0"/>
              <a:t>The model has been shown to work in 3D as well.</a:t>
            </a:r>
          </a:p>
          <a:p>
            <a:r>
              <a:rPr lang="en-US" dirty="0" smtClean="0"/>
              <a:t>Still some concerns must be addressed to get a fully functional model</a:t>
            </a:r>
          </a:p>
          <a:p>
            <a:r>
              <a:rPr lang="en-US" dirty="0" smtClean="0"/>
              <a:t>More testing is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smtClean="0"/>
              <a:t>No.</a:t>
            </a:r>
          </a:p>
          <a:p>
            <a:fld id="{32822F1E-206D-4A58-8DD1-CFB21EBC496D}" type="slidenum">
              <a:rPr lang="en-US" altLang="ko-KR" smtClean="0"/>
              <a:pPr/>
              <a:t>18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</a:p>
          <a:p>
            <a:pPr lvl="1"/>
            <a:r>
              <a:rPr lang="en-US" dirty="0" smtClean="0"/>
              <a:t>The authors from University of Nevada, Reno (UNR) acknowledge the financial support from the U.S. </a:t>
            </a:r>
            <a:r>
              <a:rPr lang="en-US" dirty="0" smtClean="0"/>
              <a:t>National Science </a:t>
            </a:r>
            <a:r>
              <a:rPr lang="en-US" dirty="0" smtClean="0"/>
              <a:t>Foundation (Award#: 0713075).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 smtClean="0"/>
              <a:t>also acknowledge the financial support </a:t>
            </a:r>
            <a:r>
              <a:rPr lang="en-US" dirty="0" smtClean="0"/>
              <a:t>from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European </a:t>
            </a:r>
            <a:r>
              <a:rPr lang="en-US" dirty="0" smtClean="0"/>
              <a:t>Science Foundation </a:t>
            </a:r>
            <a:r>
              <a:rPr lang="en-US" dirty="0" err="1" smtClean="0"/>
              <a:t>DoRa</a:t>
            </a:r>
            <a:r>
              <a:rPr lang="en-US" dirty="0" smtClean="0"/>
              <a:t>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RDF-ETF </a:t>
            </a:r>
            <a:r>
              <a:rPr lang="en-US" dirty="0" smtClean="0"/>
              <a:t>joint grant no. ESE1-2902-TR-07.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smtClean="0"/>
              <a:t>No.</a:t>
            </a:r>
          </a:p>
          <a:p>
            <a:fld id="{32822F1E-206D-4A58-8DD1-CFB21EBC496D}" type="slidenum">
              <a:rPr lang="en-US" altLang="ko-KR" smtClean="0"/>
              <a:pPr/>
              <a:t>19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8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en-US" altLang="ko-K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IPMC materials and the basic model</a:t>
            </a:r>
          </a:p>
          <a:p>
            <a:r>
              <a:rPr lang="en-US" dirty="0" smtClean="0"/>
              <a:t>Extended Surface Resistance Model</a:t>
            </a:r>
          </a:p>
          <a:p>
            <a:pPr lvl="1"/>
            <a:r>
              <a:rPr lang="en-US" dirty="0" smtClean="0"/>
              <a:t>Theoretical considerations</a:t>
            </a:r>
          </a:p>
          <a:p>
            <a:pPr lvl="1"/>
            <a:r>
              <a:rPr lang="en-US" dirty="0" smtClean="0"/>
              <a:t>Possible applications</a:t>
            </a:r>
          </a:p>
          <a:p>
            <a:pPr lvl="1"/>
            <a:r>
              <a:rPr lang="en-US" dirty="0" smtClean="0"/>
              <a:t>Simulations using Finite Element Method</a:t>
            </a:r>
          </a:p>
          <a:p>
            <a:pPr lvl="1"/>
            <a:r>
              <a:rPr lang="en-US" dirty="0" smtClean="0"/>
              <a:t>Preliminary results</a:t>
            </a:r>
          </a:p>
          <a:p>
            <a:pPr lvl="1"/>
            <a:r>
              <a:rPr lang="en-US" dirty="0" smtClean="0"/>
              <a:t>Concerns</a:t>
            </a:r>
          </a:p>
          <a:p>
            <a:r>
              <a:rPr lang="en-US" dirty="0" smtClean="0"/>
              <a:t>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>
                <a:latin typeface="Arial Narrow" pitchFamily="34" charset="0"/>
              </a:rPr>
              <a:t>No.</a:t>
            </a:r>
          </a:p>
          <a:p>
            <a:fld id="{AA414C57-8871-47CE-AC25-123F37E79E37}" type="slidenum">
              <a:rPr lang="en-US" altLang="ko-KR"/>
              <a:pPr/>
              <a:t>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and Questions please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smtClean="0"/>
              <a:t>No.</a:t>
            </a:r>
          </a:p>
          <a:p>
            <a:fld id="{32822F1E-206D-4A58-8DD1-CFB21EBC496D}" type="slidenum">
              <a:rPr lang="en-US" altLang="ko-KR" smtClean="0"/>
              <a:pPr/>
              <a:t>20</a:t>
            </a:fld>
            <a:endParaRPr lang="en-US" altLang="ko-KR"/>
          </a:p>
        </p:txBody>
      </p:sp>
      <p:pic>
        <p:nvPicPr>
          <p:cNvPr id="3076" name="Picture 4" descr="C:\Users\david\AppData\Local\Microsoft\Windows\Temporary Internet Files\Content.IE5\E5FHQ4PH\MCj043441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9200" y="2514600"/>
            <a:ext cx="1625600" cy="1828800"/>
          </a:xfrm>
          <a:prstGeom prst="rect">
            <a:avLst/>
          </a:prstGeom>
          <a:noFill/>
        </p:spPr>
      </p:pic>
      <p:pic>
        <p:nvPicPr>
          <p:cNvPr id="3078" name="Picture 6" descr="C:\Users\david\AppData\Local\Microsoft\Windows\Temporary Internet Files\Content.IE5\4QS69C0Z\MPj0439536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28802"/>
            <a:ext cx="6400800" cy="3444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>
                <a:latin typeface="Arial Narrow" pitchFamily="34" charset="0"/>
              </a:rPr>
              <a:t>No.</a:t>
            </a:r>
          </a:p>
          <a:p>
            <a:fld id="{4BCDD4C5-6C31-4FD0-BDCD-79C2EAA353B5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IPMC materials and the basic model</a:t>
            </a:r>
            <a:endParaRPr lang="en-US" dirty="0"/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IPMC – ionic polymer-metal composite material</a:t>
            </a:r>
            <a:endParaRPr lang="en-US" dirty="0"/>
          </a:p>
          <a:p>
            <a:pPr lvl="1"/>
            <a:r>
              <a:rPr lang="en-US" dirty="0" smtClean="0"/>
              <a:t>Electric field</a:t>
            </a:r>
          </a:p>
          <a:p>
            <a:pPr lvl="1"/>
            <a:r>
              <a:rPr lang="en-US" dirty="0" smtClean="0"/>
              <a:t>Ion migration</a:t>
            </a:r>
          </a:p>
          <a:p>
            <a:pPr lvl="1"/>
            <a:r>
              <a:rPr lang="en-US" dirty="0" smtClean="0"/>
              <a:t>Current/charge driven bending</a:t>
            </a:r>
          </a:p>
        </p:txBody>
      </p:sp>
      <p:sp>
        <p:nvSpPr>
          <p:cNvPr id="7" name="Cube 6"/>
          <p:cNvSpPr/>
          <p:nvPr/>
        </p:nvSpPr>
        <p:spPr bwMode="auto">
          <a:xfrm>
            <a:off x="821505" y="4556170"/>
            <a:ext cx="4500594" cy="785818"/>
          </a:xfrm>
          <a:prstGeom prst="cube">
            <a:avLst>
              <a:gd name="adj" fmla="val 908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  <p:pic>
        <p:nvPicPr>
          <p:cNvPr id="11" name="Picture 10" descr="nafion_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1571" y="4143380"/>
            <a:ext cx="1396530" cy="1165152"/>
          </a:xfrm>
          <a:prstGeom prst="rect">
            <a:avLst/>
          </a:prstGeom>
        </p:spPr>
      </p:pic>
      <p:pic>
        <p:nvPicPr>
          <p:cNvPr id="12" name="Picture 11" descr="nafion_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3141" y="4143380"/>
            <a:ext cx="1396530" cy="1165152"/>
          </a:xfrm>
          <a:prstGeom prst="rect">
            <a:avLst/>
          </a:prstGeom>
        </p:spPr>
      </p:pic>
      <p:pic>
        <p:nvPicPr>
          <p:cNvPr id="13" name="Picture 12" descr="nafion_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3273" y="4143380"/>
            <a:ext cx="1396530" cy="1165152"/>
          </a:xfrm>
          <a:prstGeom prst="rect">
            <a:avLst/>
          </a:prstGeom>
        </p:spPr>
      </p:pic>
      <p:pic>
        <p:nvPicPr>
          <p:cNvPr id="14" name="Picture 13" descr="sodium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4447" y="4997341"/>
            <a:ext cx="168399" cy="167962"/>
          </a:xfrm>
          <a:prstGeom prst="rect">
            <a:avLst/>
          </a:prstGeom>
        </p:spPr>
      </p:pic>
      <p:pic>
        <p:nvPicPr>
          <p:cNvPr id="15" name="Picture 14" descr="sodium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4447" y="4556170"/>
            <a:ext cx="168399" cy="167962"/>
          </a:xfrm>
          <a:prstGeom prst="rect">
            <a:avLst/>
          </a:prstGeom>
        </p:spPr>
      </p:pic>
      <p:pic>
        <p:nvPicPr>
          <p:cNvPr id="16" name="Picture 15" descr="sodium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8101" y="4997341"/>
            <a:ext cx="168399" cy="167962"/>
          </a:xfrm>
          <a:prstGeom prst="rect">
            <a:avLst/>
          </a:prstGeom>
        </p:spPr>
      </p:pic>
      <p:pic>
        <p:nvPicPr>
          <p:cNvPr id="17" name="Picture 16" descr="sodium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8101" y="4556170"/>
            <a:ext cx="168399" cy="167962"/>
          </a:xfrm>
          <a:prstGeom prst="rect">
            <a:avLst/>
          </a:prstGeom>
        </p:spPr>
      </p:pic>
      <p:pic>
        <p:nvPicPr>
          <p:cNvPr id="18" name="Picture 17" descr="sodium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4742" y="4724132"/>
            <a:ext cx="168399" cy="167962"/>
          </a:xfrm>
          <a:prstGeom prst="rect">
            <a:avLst/>
          </a:prstGeom>
        </p:spPr>
      </p:pic>
      <p:pic>
        <p:nvPicPr>
          <p:cNvPr id="19" name="Picture 18" descr="sodium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9671" y="4556170"/>
            <a:ext cx="168399" cy="167962"/>
          </a:xfrm>
          <a:prstGeom prst="rect">
            <a:avLst/>
          </a:prstGeom>
        </p:spPr>
      </p:pic>
      <p:pic>
        <p:nvPicPr>
          <p:cNvPr id="20" name="Picture 19" descr="sodium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9671" y="5013370"/>
            <a:ext cx="168399" cy="167962"/>
          </a:xfrm>
          <a:prstGeom prst="rect">
            <a:avLst/>
          </a:prstGeom>
        </p:spPr>
      </p:pic>
      <p:pic>
        <p:nvPicPr>
          <p:cNvPr id="21" name="Picture 20" descr="sodium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1967" y="4724132"/>
            <a:ext cx="168399" cy="167962"/>
          </a:xfrm>
          <a:prstGeom prst="rect">
            <a:avLst/>
          </a:prstGeom>
        </p:spPr>
      </p:pic>
      <p:pic>
        <p:nvPicPr>
          <p:cNvPr id="22" name="Picture 21" descr="sodium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073" y="4724132"/>
            <a:ext cx="168399" cy="167962"/>
          </a:xfrm>
          <a:prstGeom prst="rect">
            <a:avLst/>
          </a:prstGeom>
        </p:spPr>
      </p:pic>
      <p:pic>
        <p:nvPicPr>
          <p:cNvPr id="23" name="Picture 22" descr="nafion_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944772"/>
            <a:ext cx="1396530" cy="116515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54414" y="3145815"/>
            <a:ext cx="1072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Polymer</a:t>
            </a:r>
          </a:p>
          <a:p>
            <a:r>
              <a:rPr lang="en-US" dirty="0" smtClean="0"/>
              <a:t>backbone</a:t>
            </a:r>
            <a:endParaRPr lang="en-US" dirty="0"/>
          </a:p>
        </p:txBody>
      </p:sp>
      <p:pic>
        <p:nvPicPr>
          <p:cNvPr id="25" name="Picture 24" descr="sodium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5" y="4395323"/>
            <a:ext cx="358119" cy="3571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254414" y="4413959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6" name="Cube 5"/>
          <p:cNvSpPr/>
          <p:nvPr/>
        </p:nvSpPr>
        <p:spPr bwMode="auto">
          <a:xfrm>
            <a:off x="821505" y="3500438"/>
            <a:ext cx="4500594" cy="785818"/>
          </a:xfrm>
          <a:prstGeom prst="cube">
            <a:avLst>
              <a:gd name="adj" fmla="val 908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IPMC materials and the basic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Charge migration and diffusion description</a:t>
            </a:r>
          </a:p>
          <a:p>
            <a:pPr lvl="1"/>
            <a:r>
              <a:rPr lang="en-US" dirty="0" smtClean="0"/>
              <a:t>Nernst-Planck equation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Electric field – Gauss’ equation</a:t>
            </a:r>
          </a:p>
          <a:p>
            <a:pPr lvl="1"/>
            <a:r>
              <a:rPr lang="en-US" dirty="0" smtClean="0"/>
              <a:t>Rather simple way to describe the field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In this research, the bending is not considered explicitly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smtClean="0"/>
              <a:t>No.</a:t>
            </a:r>
          </a:p>
          <a:p>
            <a:fld id="{32822F1E-206D-4A58-8DD1-CFB21EBC496D}" type="slidenum">
              <a:rPr lang="en-US" altLang="ko-KR" smtClean="0"/>
              <a:pPr/>
              <a:t>4</a:t>
            </a:fld>
            <a:endParaRPr lang="en-US" altLang="ko-K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00125" y="1727200"/>
          <a:ext cx="4573588" cy="1439863"/>
        </p:xfrm>
        <a:graphic>
          <a:graphicData uri="http://schemas.openxmlformats.org/presentationml/2006/ole">
            <p:oleObj spid="_x0000_s1026" name="Equation" r:id="rId3" imgW="2019240" imgH="6346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00125" y="4242912"/>
          <a:ext cx="2868607" cy="999177"/>
        </p:xfrm>
        <a:graphic>
          <a:graphicData uri="http://schemas.openxmlformats.org/presentationml/2006/ole">
            <p:oleObj spid="_x0000_s1027" name="Equation" r:id="rId4" imgW="1130040" imgH="393480" progId="Equation.3">
              <p:embed/>
            </p:oleObj>
          </a:graphicData>
        </a:graphic>
      </p:graphicFrame>
      <p:sp>
        <p:nvSpPr>
          <p:cNvPr id="7" name="Cube 6"/>
          <p:cNvSpPr/>
          <p:nvPr/>
        </p:nvSpPr>
        <p:spPr bwMode="auto">
          <a:xfrm>
            <a:off x="5573713" y="3571876"/>
            <a:ext cx="2928958" cy="357190"/>
          </a:xfrm>
          <a:prstGeom prst="cube">
            <a:avLst>
              <a:gd name="adj" fmla="val 908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  <p:pic>
        <p:nvPicPr>
          <p:cNvPr id="8" name="Picture 7" descr="nafion_trans.pn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287" y="3192739"/>
            <a:ext cx="908853" cy="758274"/>
          </a:xfrm>
          <a:prstGeom prst="rect">
            <a:avLst/>
          </a:prstGeom>
          <a:effectLst/>
        </p:spPr>
      </p:pic>
      <p:pic>
        <p:nvPicPr>
          <p:cNvPr id="9" name="Picture 8" descr="nafion_trans.pn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3167063"/>
            <a:ext cx="908853" cy="758274"/>
          </a:xfrm>
          <a:prstGeom prst="rect">
            <a:avLst/>
          </a:prstGeom>
          <a:effectLst/>
        </p:spPr>
      </p:pic>
      <p:pic>
        <p:nvPicPr>
          <p:cNvPr id="10" name="Picture 9" descr="nafion_trans.pn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15008" y="3192739"/>
            <a:ext cx="908853" cy="758274"/>
          </a:xfrm>
          <a:prstGeom prst="rect">
            <a:avLst/>
          </a:prstGeom>
          <a:effectLst/>
        </p:spPr>
      </p:pic>
      <p:pic>
        <p:nvPicPr>
          <p:cNvPr id="11" name="Picture 10" descr="sodium_tra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3167063"/>
            <a:ext cx="214314" cy="213759"/>
          </a:xfrm>
          <a:prstGeom prst="rect">
            <a:avLst/>
          </a:prstGeom>
        </p:spPr>
      </p:pic>
      <p:pic>
        <p:nvPicPr>
          <p:cNvPr id="13" name="Picture 12" descr="sodium_tra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96322" y="3167062"/>
            <a:ext cx="214314" cy="213759"/>
          </a:xfrm>
          <a:prstGeom prst="rect">
            <a:avLst/>
          </a:prstGeom>
        </p:spPr>
      </p:pic>
      <p:pic>
        <p:nvPicPr>
          <p:cNvPr id="17" name="Picture 16" descr="sodium_tra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38764" y="3167064"/>
            <a:ext cx="224058" cy="223477"/>
          </a:xfrm>
          <a:prstGeom prst="rect">
            <a:avLst/>
          </a:prstGeom>
        </p:spPr>
      </p:pic>
      <p:pic>
        <p:nvPicPr>
          <p:cNvPr id="18" name="Picture 17" descr="sodium_tra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7136" y="3162203"/>
            <a:ext cx="219186" cy="218618"/>
          </a:xfrm>
          <a:prstGeom prst="rect">
            <a:avLst/>
          </a:prstGeom>
        </p:spPr>
      </p:pic>
      <p:pic>
        <p:nvPicPr>
          <p:cNvPr id="19" name="Picture 18" descr="sodium_tra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62822" y="3167062"/>
            <a:ext cx="214314" cy="213759"/>
          </a:xfrm>
          <a:prstGeom prst="rect">
            <a:avLst/>
          </a:prstGeom>
        </p:spPr>
      </p:pic>
      <p:sp>
        <p:nvSpPr>
          <p:cNvPr id="20" name="Cube 19"/>
          <p:cNvSpPr/>
          <p:nvPr/>
        </p:nvSpPr>
        <p:spPr bwMode="auto">
          <a:xfrm>
            <a:off x="5715008" y="2809873"/>
            <a:ext cx="2928958" cy="357190"/>
          </a:xfrm>
          <a:prstGeom prst="cube">
            <a:avLst>
              <a:gd name="adj" fmla="val 908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  <p:pic>
        <p:nvPicPr>
          <p:cNvPr id="33" name="Picture 32" descr="sodium_tra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636" y="3171922"/>
            <a:ext cx="214314" cy="213759"/>
          </a:xfrm>
          <a:prstGeom prst="rect">
            <a:avLst/>
          </a:prstGeom>
        </p:spPr>
      </p:pic>
      <p:pic>
        <p:nvPicPr>
          <p:cNvPr id="34" name="Picture 33" descr="sodium_tra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77636" y="3171921"/>
            <a:ext cx="214314" cy="213759"/>
          </a:xfrm>
          <a:prstGeom prst="rect">
            <a:avLst/>
          </a:prstGeom>
        </p:spPr>
      </p:pic>
      <p:pic>
        <p:nvPicPr>
          <p:cNvPr id="35" name="Picture 34" descr="sodium_tra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0078" y="3171923"/>
            <a:ext cx="224058" cy="223477"/>
          </a:xfrm>
          <a:prstGeom prst="rect">
            <a:avLst/>
          </a:prstGeom>
        </p:spPr>
      </p:pic>
      <p:pic>
        <p:nvPicPr>
          <p:cNvPr id="36" name="Picture 35" descr="sodium_tra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58450" y="3167062"/>
            <a:ext cx="219186" cy="218618"/>
          </a:xfrm>
          <a:prstGeom prst="rect">
            <a:avLst/>
          </a:prstGeom>
        </p:spPr>
      </p:pic>
      <p:pic>
        <p:nvPicPr>
          <p:cNvPr id="37" name="Picture 36" descr="sodium_tra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4136" y="3171921"/>
            <a:ext cx="214314" cy="213759"/>
          </a:xfrm>
          <a:prstGeom prst="rect">
            <a:avLst/>
          </a:prstGeom>
        </p:spPr>
      </p:pic>
      <p:sp>
        <p:nvSpPr>
          <p:cNvPr id="38" name="Plus 37"/>
          <p:cNvSpPr/>
          <p:nvPr/>
        </p:nvSpPr>
        <p:spPr bwMode="auto">
          <a:xfrm>
            <a:off x="6796322" y="4078364"/>
            <a:ext cx="386775" cy="329096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  <p:sp>
        <p:nvSpPr>
          <p:cNvPr id="39" name="Minus 38"/>
          <p:cNvSpPr/>
          <p:nvPr/>
        </p:nvSpPr>
        <p:spPr bwMode="auto">
          <a:xfrm>
            <a:off x="6838175" y="2500306"/>
            <a:ext cx="386775" cy="309567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IPMC materials and the base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Meshing for 2D and 3D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smtClean="0"/>
              <a:t>No.</a:t>
            </a:r>
          </a:p>
          <a:p>
            <a:fld id="{32822F1E-206D-4A58-8DD1-CFB21EBC496D}" type="slidenum">
              <a:rPr lang="en-US" altLang="ko-KR" smtClean="0"/>
              <a:pPr/>
              <a:t>5</a:t>
            </a:fld>
            <a:endParaRPr lang="en-US" altLang="ko-KR"/>
          </a:p>
        </p:txBody>
      </p:sp>
      <p:pic>
        <p:nvPicPr>
          <p:cNvPr id="5" name="Picture 4" descr="3dmes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143116"/>
            <a:ext cx="3500462" cy="3801578"/>
          </a:xfrm>
          <a:prstGeom prst="rect">
            <a:avLst/>
          </a:prstGeom>
        </p:spPr>
      </p:pic>
      <p:pic>
        <p:nvPicPr>
          <p:cNvPr id="6" name="Picture 5" descr="mes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104694"/>
            <a:ext cx="2116123" cy="38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6062246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 mapped mesh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6062246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/>
              <a:t>D mapped mesh</a:t>
            </a:r>
            <a:endParaRPr lang="en-US" dirty="0"/>
          </a:p>
        </p:txBody>
      </p:sp>
      <p:pic>
        <p:nvPicPr>
          <p:cNvPr id="9" name="Picture 8" descr="3dmesh_fre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1928802"/>
            <a:ext cx="2531485" cy="3626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IPMC materials and the base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electric field and the </a:t>
            </a:r>
            <a:r>
              <a:rPr lang="en-US" dirty="0" err="1" smtClean="0"/>
              <a:t>cation</a:t>
            </a:r>
            <a:r>
              <a:rPr lang="en-US" dirty="0" smtClean="0"/>
              <a:t> distribution at t &gt;&gt; 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Given model gives somewhat high field values for t &gt;&gt; 0</a:t>
            </a:r>
          </a:p>
          <a:p>
            <a:pPr lvl="1"/>
            <a:r>
              <a:rPr lang="en-US" dirty="0" smtClean="0"/>
              <a:t>Otherwise the shape is physically reasonable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smtClean="0"/>
              <a:t>No.</a:t>
            </a:r>
          </a:p>
          <a:p>
            <a:fld id="{32822F1E-206D-4A58-8DD1-CFB21EBC496D}" type="slidenum">
              <a:rPr lang="en-US" altLang="ko-KR" smtClean="0"/>
              <a:pPr/>
              <a:t>6</a:t>
            </a:fld>
            <a:endParaRPr lang="en-US" altLang="ko-KR"/>
          </a:p>
        </p:txBody>
      </p:sp>
      <p:pic>
        <p:nvPicPr>
          <p:cNvPr id="5" name="Picture 4" descr="field.png"/>
          <p:cNvPicPr>
            <a:picLocks noChangeAspect="1"/>
          </p:cNvPicPr>
          <p:nvPr/>
        </p:nvPicPr>
        <p:blipFill>
          <a:blip r:embed="rId2"/>
          <a:srcRect b="49977"/>
          <a:stretch>
            <a:fillRect/>
          </a:stretch>
        </p:blipFill>
        <p:spPr>
          <a:xfrm>
            <a:off x="1000100" y="1571612"/>
            <a:ext cx="6217143" cy="4024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eld_j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071810"/>
            <a:ext cx="3643337" cy="2873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IPMC materials and the base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base model calculations depend on the chosen underlying equations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Comsol</a:t>
            </a:r>
            <a:r>
              <a:rPr lang="en-US" dirty="0" smtClean="0"/>
              <a:t> </a:t>
            </a:r>
            <a:r>
              <a:rPr lang="en-US" dirty="0" err="1" smtClean="0"/>
              <a:t>Multiphysics</a:t>
            </a:r>
            <a:r>
              <a:rPr lang="en-US" dirty="0" smtClean="0"/>
              <a:t> is the modeling software</a:t>
            </a:r>
          </a:p>
          <a:p>
            <a:pPr lvl="1"/>
            <a:r>
              <a:rPr lang="en-US" dirty="0" smtClean="0"/>
              <a:t>The previous graph was the result of choosing electrostatic model with specified voltage on boundaries.</a:t>
            </a:r>
            <a:endParaRPr lang="en-US" dirty="0" smtClean="0"/>
          </a:p>
          <a:p>
            <a:pPr lvl="1"/>
            <a:r>
              <a:rPr lang="en-US" dirty="0" smtClean="0"/>
              <a:t>The following graph is calculated using a general PDE formulation with specified field strengths*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smtClean="0"/>
              <a:t>No.</a:t>
            </a:r>
          </a:p>
          <a:p>
            <a:fld id="{32822F1E-206D-4A58-8DD1-CFB21EBC496D}" type="slidenum">
              <a:rPr lang="en-US" altLang="ko-KR" smtClean="0"/>
              <a:pPr/>
              <a:t>7</a:t>
            </a:fld>
            <a:endParaRPr lang="en-US" altLang="ko-KR"/>
          </a:p>
        </p:txBody>
      </p:sp>
      <p:sp>
        <p:nvSpPr>
          <p:cNvPr id="6" name="TextBox 5"/>
          <p:cNvSpPr txBox="1"/>
          <p:nvPr/>
        </p:nvSpPr>
        <p:spPr>
          <a:xfrm>
            <a:off x="1071538" y="5945639"/>
            <a:ext cx="53270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 D. </a:t>
            </a:r>
            <a:r>
              <a:rPr lang="en-US" sz="900" dirty="0" err="1" smtClean="0"/>
              <a:t>Pugal</a:t>
            </a:r>
            <a:r>
              <a:rPr lang="en-US" sz="900" dirty="0" smtClean="0"/>
              <a:t>, K. J. Kim, A. Punning, H. </a:t>
            </a:r>
            <a:r>
              <a:rPr lang="en-US" sz="900" dirty="0" err="1" smtClean="0"/>
              <a:t>Kasemagi</a:t>
            </a:r>
            <a:r>
              <a:rPr lang="en-US" sz="900" dirty="0" smtClean="0"/>
              <a:t>, M. </a:t>
            </a:r>
            <a:r>
              <a:rPr lang="en-US" sz="900" dirty="0" err="1" smtClean="0"/>
              <a:t>Kruusmaa</a:t>
            </a:r>
            <a:r>
              <a:rPr lang="en-US" sz="900" dirty="0" smtClean="0"/>
              <a:t>, and A. </a:t>
            </a:r>
            <a:r>
              <a:rPr lang="en-US" sz="900" dirty="0" err="1" smtClean="0"/>
              <a:t>Aabloo</a:t>
            </a:r>
            <a:r>
              <a:rPr lang="en-US" sz="900" dirty="0" smtClean="0"/>
              <a:t>, “A self-oscillating ionic</a:t>
            </a:r>
          </a:p>
          <a:p>
            <a:r>
              <a:rPr lang="en-US" sz="900" dirty="0" smtClean="0"/>
              <a:t>polymer-metal composite bending actuator,” Journal of Applied Physics 103(8), p. 084908, 2008</a:t>
            </a:r>
          </a:p>
          <a:p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Surface Resistance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052513"/>
            <a:ext cx="8304212" cy="5348287"/>
          </a:xfrm>
        </p:spPr>
        <p:txBody>
          <a:bodyPr/>
          <a:lstStyle/>
          <a:p>
            <a:r>
              <a:rPr lang="en-US" dirty="0" smtClean="0"/>
              <a:t>The idea is to tie together current flowing through the surface and the ionic current inside the polymer.</a:t>
            </a:r>
          </a:p>
          <a:p>
            <a:r>
              <a:rPr lang="en-US" dirty="0" smtClean="0"/>
              <a:t>The similar technique is used in</a:t>
            </a:r>
          </a:p>
          <a:p>
            <a:pPr lvl="1"/>
            <a:r>
              <a:rPr lang="en-US" dirty="0" smtClean="0"/>
              <a:t>Plasma physics *</a:t>
            </a:r>
          </a:p>
          <a:p>
            <a:pPr lvl="1"/>
            <a:r>
              <a:rPr lang="en-US" dirty="0" smtClean="0"/>
              <a:t>Ion channels in proteins #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smtClean="0"/>
              <a:t>No.</a:t>
            </a:r>
          </a:p>
          <a:p>
            <a:fld id="{32822F1E-206D-4A58-8DD1-CFB21EBC496D}" type="slidenum">
              <a:rPr lang="en-US" altLang="ko-KR" smtClean="0"/>
              <a:pPr/>
              <a:t>8</a:t>
            </a:fld>
            <a:endParaRPr lang="en-US" altLang="ko-KR"/>
          </a:p>
        </p:txBody>
      </p:sp>
      <p:pic>
        <p:nvPicPr>
          <p:cNvPr id="6" name="Picture 5" descr="plasma_laa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9" y="2942837"/>
            <a:ext cx="3214710" cy="3171560"/>
          </a:xfrm>
          <a:prstGeom prst="rect">
            <a:avLst/>
          </a:prstGeom>
        </p:spPr>
      </p:pic>
      <p:pic>
        <p:nvPicPr>
          <p:cNvPr id="7" name="Picture 6" descr="plasma_matthew_dingema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1628737"/>
            <a:ext cx="2214527" cy="792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15074" y="2421046"/>
            <a:ext cx="1680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Courtesy of Matthew </a:t>
            </a:r>
            <a:r>
              <a:rPr lang="en-US" sz="800" dirty="0" err="1" smtClean="0"/>
              <a:t>Dingemans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4314553" y="5529622"/>
            <a:ext cx="3801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 smtClean="0"/>
              <a:t># W</a:t>
            </a:r>
            <a:r>
              <a:rPr lang="en-US" sz="800" dirty="0" smtClean="0"/>
              <a:t>. </a:t>
            </a:r>
            <a:r>
              <a:rPr lang="en-US" sz="800" dirty="0" err="1" smtClean="0"/>
              <a:t>Nonner</a:t>
            </a:r>
            <a:r>
              <a:rPr lang="en-US" sz="800" dirty="0" smtClean="0"/>
              <a:t>, A. </a:t>
            </a:r>
            <a:r>
              <a:rPr lang="en-US" sz="800" dirty="0" err="1" smtClean="0"/>
              <a:t>Peyser</a:t>
            </a:r>
            <a:r>
              <a:rPr lang="en-US" sz="800" dirty="0" smtClean="0"/>
              <a:t>, D. Gillespie, and B. Eisenberg, “Relating Microscopic  </a:t>
            </a:r>
            <a:endParaRPr lang="en-US" sz="800" dirty="0" smtClean="0"/>
          </a:p>
          <a:p>
            <a:pPr algn="l"/>
            <a:r>
              <a:rPr lang="en-US" sz="800" dirty="0" smtClean="0"/>
              <a:t>Charge </a:t>
            </a:r>
            <a:r>
              <a:rPr lang="en-US" sz="800" dirty="0" smtClean="0"/>
              <a:t>Movement to </a:t>
            </a:r>
            <a:r>
              <a:rPr lang="en-US" sz="800" dirty="0" smtClean="0"/>
              <a:t>Macroscopic  Currents</a:t>
            </a:r>
            <a:r>
              <a:rPr lang="en-US" sz="800" dirty="0" smtClean="0"/>
              <a:t>: The </a:t>
            </a:r>
            <a:r>
              <a:rPr lang="en-US" sz="800" dirty="0" err="1" smtClean="0"/>
              <a:t>Ramo</a:t>
            </a:r>
            <a:r>
              <a:rPr lang="en-US" sz="800" dirty="0" smtClean="0"/>
              <a:t>-Shockley </a:t>
            </a:r>
            <a:r>
              <a:rPr lang="en-US" sz="800" dirty="0" smtClean="0"/>
              <a:t>Theorem </a:t>
            </a:r>
          </a:p>
          <a:p>
            <a:pPr algn="l"/>
            <a:r>
              <a:rPr lang="en-US" sz="800" dirty="0" smtClean="0"/>
              <a:t>Applied </a:t>
            </a:r>
            <a:r>
              <a:rPr lang="en-US" sz="800" dirty="0" smtClean="0"/>
              <a:t>to Ion Channels,” Biophysical Journal 87(6</a:t>
            </a:r>
            <a:r>
              <a:rPr lang="en-US" sz="800" dirty="0" smtClean="0"/>
              <a:t>), pp</a:t>
            </a:r>
            <a:r>
              <a:rPr lang="en-US" sz="800" dirty="0" smtClean="0"/>
              <a:t>. 3716–3722, 2004.</a:t>
            </a:r>
          </a:p>
          <a:p>
            <a:pPr algn="l"/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4286249" y="5128063"/>
            <a:ext cx="3690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 smtClean="0"/>
              <a:t>* P</a:t>
            </a:r>
            <a:r>
              <a:rPr lang="en-US" sz="800" dirty="0" smtClean="0"/>
              <a:t>. Paris, M. </a:t>
            </a:r>
            <a:r>
              <a:rPr lang="en-US" sz="800" dirty="0" err="1" smtClean="0"/>
              <a:t>Aints</a:t>
            </a:r>
            <a:r>
              <a:rPr lang="en-US" sz="800" dirty="0" smtClean="0"/>
              <a:t>, M. </a:t>
            </a:r>
            <a:r>
              <a:rPr lang="en-US" sz="800" dirty="0" err="1" smtClean="0"/>
              <a:t>Laan</a:t>
            </a:r>
            <a:r>
              <a:rPr lang="en-US" sz="800" dirty="0" smtClean="0"/>
              <a:t>, and T. Plank, “Laser-induced current in air gap </a:t>
            </a:r>
            <a:endParaRPr lang="en-US" sz="800" dirty="0" smtClean="0"/>
          </a:p>
          <a:p>
            <a:pPr algn="l"/>
            <a:r>
              <a:rPr lang="en-US" sz="800" dirty="0" smtClean="0"/>
              <a:t>at </a:t>
            </a:r>
            <a:r>
              <a:rPr lang="en-US" sz="800" dirty="0" smtClean="0"/>
              <a:t>atmospheric pressure,”</a:t>
            </a:r>
          </a:p>
          <a:p>
            <a:pPr algn="l"/>
            <a:r>
              <a:rPr lang="en-US" sz="800" dirty="0" smtClean="0"/>
              <a:t>Journal of Physics D: Applied Physics 38(21), pp. 3900–3906, 2005.</a:t>
            </a:r>
          </a:p>
          <a:p>
            <a:pPr algn="l"/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6082169"/>
            <a:ext cx="1114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Courtesy of M. </a:t>
            </a:r>
            <a:r>
              <a:rPr lang="en-US" sz="800" dirty="0" err="1" smtClean="0"/>
              <a:t>Laan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Surface Resistance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Ramo</a:t>
            </a:r>
            <a:r>
              <a:rPr lang="en-US" dirty="0" smtClean="0"/>
              <a:t>-Shockley theorem</a:t>
            </a:r>
          </a:p>
          <a:p>
            <a:pPr lvl="1"/>
            <a:r>
              <a:rPr lang="en-US" dirty="0" smtClean="0"/>
              <a:t>equates </a:t>
            </a:r>
            <a:r>
              <a:rPr lang="en-US" dirty="0" smtClean="0"/>
              <a:t>the </a:t>
            </a:r>
            <a:r>
              <a:rPr lang="en-US" dirty="0" smtClean="0"/>
              <a:t>total current </a:t>
            </a:r>
            <a:r>
              <a:rPr lang="en-US" dirty="0" smtClean="0"/>
              <a:t>(particle plus displacement) measured in the </a:t>
            </a:r>
            <a:r>
              <a:rPr lang="en-US" dirty="0" smtClean="0"/>
              <a:t>external circuit </a:t>
            </a:r>
            <a:r>
              <a:rPr lang="en-US" dirty="0" smtClean="0"/>
              <a:t>with the microscopic motion of the charged </a:t>
            </a:r>
            <a:r>
              <a:rPr lang="en-US" dirty="0" smtClean="0"/>
              <a:t>particles in </a:t>
            </a:r>
            <a:r>
              <a:rPr lang="en-US" dirty="0" smtClean="0"/>
              <a:t>the domain between the electrodes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current flowing into an electrode held at voltage V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By integrating over arbitrary trajectories, we can get the charge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the capacitor model, the following relation can be derived: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smtClean="0"/>
              <a:t>No.</a:t>
            </a:r>
          </a:p>
          <a:p>
            <a:fld id="{32822F1E-206D-4A58-8DD1-CFB21EBC496D}" type="slidenum">
              <a:rPr lang="en-US" altLang="ko-KR" smtClean="0"/>
              <a:pPr/>
              <a:t>9</a:t>
            </a:fld>
            <a:endParaRPr lang="en-US" altLang="ko-K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71813" y="2525713"/>
          <a:ext cx="2147887" cy="1095375"/>
        </p:xfrm>
        <a:graphic>
          <a:graphicData uri="http://schemas.openxmlformats.org/presentationml/2006/ole">
            <p:oleObj spid="_x0000_s2050" name="Equation" r:id="rId3" imgW="1295280" imgH="6602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71812" y="3644900"/>
          <a:ext cx="3165643" cy="712794"/>
        </p:xfrm>
        <a:graphic>
          <a:graphicData uri="http://schemas.openxmlformats.org/presentationml/2006/ole">
            <p:oleObj spid="_x0000_s2051" name="Equation" r:id="rId4" imgW="1917360" imgH="431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63103" y="4714884"/>
          <a:ext cx="1556597" cy="857256"/>
        </p:xfrm>
        <a:graphic>
          <a:graphicData uri="http://schemas.openxmlformats.org/presentationml/2006/ole">
            <p:oleObj spid="_x0000_s2052" name="Equation" r:id="rId5" imgW="87624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캡슐">
  <a:themeElements>
    <a:clrScheme name="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194293"/>
      </a:accent1>
      <a:accent2>
        <a:srgbClr val="9999CC"/>
      </a:accent2>
      <a:accent3>
        <a:srgbClr val="FFFFFF"/>
      </a:accent3>
      <a:accent4>
        <a:srgbClr val="000000"/>
      </a:accent4>
      <a:accent5>
        <a:srgbClr val="ABB0C8"/>
      </a:accent5>
      <a:accent6>
        <a:srgbClr val="8A8AB9"/>
      </a:accent6>
      <a:hlink>
        <a:srgbClr val="CCCCE6"/>
      </a:hlink>
      <a:folHlink>
        <a:srgbClr val="C0C0C0"/>
      </a:folHlink>
    </a:clrScheme>
    <a:fontScheme name="캡슐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34" charset="-127"/>
          </a:defRPr>
        </a:defPPr>
      </a:lstStyle>
    </a:lnDef>
  </a:objectDefaults>
  <a:extraClrSchemeLst>
    <a:extraClrScheme>
      <a:clrScheme name="캡슐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캡슐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캡슐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캡슐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Office\Templates\디자인\캡슐.pot</Template>
  <TotalTime>14285</TotalTime>
  <Words>1060</Words>
  <Application>Microsoft PowerPoint</Application>
  <PresentationFormat>On-screen Show (4:3)</PresentationFormat>
  <Paragraphs>200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캡슐</vt:lpstr>
      <vt:lpstr>Microsoft Equation 3.0</vt:lpstr>
      <vt:lpstr>Dynamic Surface Resistance Model of IPMC</vt:lpstr>
      <vt:lpstr>Outline</vt:lpstr>
      <vt:lpstr>IPMC materials and the basic model</vt:lpstr>
      <vt:lpstr>IPMC materials and the basic model</vt:lpstr>
      <vt:lpstr>IPMC materials and the base model</vt:lpstr>
      <vt:lpstr>IPMC materials and the base model</vt:lpstr>
      <vt:lpstr>IPMC materials and the base model</vt:lpstr>
      <vt:lpstr>Extended Surface Resistance Model</vt:lpstr>
      <vt:lpstr>Extended Surface Resistance Model</vt:lpstr>
      <vt:lpstr>Extended Surface Resistance Model</vt:lpstr>
      <vt:lpstr>Extended Surface Resistance Model</vt:lpstr>
      <vt:lpstr>Extended Surface Resistance Model</vt:lpstr>
      <vt:lpstr>Extended Surface Resistance Model</vt:lpstr>
      <vt:lpstr>Extended Surface Resistance Model</vt:lpstr>
      <vt:lpstr>Extended Surface Resistance Model</vt:lpstr>
      <vt:lpstr>Extended Surface Resistance Model</vt:lpstr>
      <vt:lpstr>Extended Surface Resistance Model</vt:lpstr>
      <vt:lpstr>Conclusions and Future Work</vt:lpstr>
      <vt:lpstr>Thank You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</dc:title>
  <dc:creator>LEE, MICHAEL</dc:creator>
  <cp:lastModifiedBy>david</cp:lastModifiedBy>
  <cp:revision>1039</cp:revision>
  <dcterms:created xsi:type="dcterms:W3CDTF">2001-11-05T10:51:03Z</dcterms:created>
  <dcterms:modified xsi:type="dcterms:W3CDTF">2009-02-23T10:04:13Z</dcterms:modified>
</cp:coreProperties>
</file>