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EBF88F-F0A1-4FF1-87BA-3B397682FDC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F88F-F0A1-4FF1-87BA-3B397682FDC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F88F-F0A1-4FF1-87BA-3B397682FDC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F88F-F0A1-4FF1-87BA-3B397682FDC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F88F-F0A1-4FF1-87BA-3B397682FDC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F88F-F0A1-4FF1-87BA-3B397682FDC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B1F97F2-9DB9-4974-B5D2-6912540036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DA60C-98EF-476B-9B35-9C1F7B1A55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D7107-70B5-45B0-AF3A-ACA18A7CFF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4EC313-70F3-4F1A-A1B9-62AC6F406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12BE-1FF7-4A47-BD12-A889655093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B2221-9247-4206-91F2-5A436E068D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078FE-997D-46CC-981C-60EDE81B9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82996-C222-4CFD-9F3F-7820143D9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E44C6-27EE-4CDC-B207-4C1EED4298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8C08F-2C00-4803-BE63-C815D03267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1CBEE-E4FB-4F0A-8042-3DB1510468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84B801-C130-4B09-9C13-5F3E99555DE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536575" y="274638"/>
            <a:ext cx="8607425" cy="5984494"/>
          </a:xfrm>
        </p:spPr>
        <p:txBody>
          <a:bodyPr/>
          <a:lstStyle/>
          <a:p>
            <a:pPr algn="ctr"/>
            <a:r>
              <a:rPr lang="et-EE" sz="2000" dirty="0" smtClean="0">
                <a:latin typeface="Andalus" pitchFamily="2" charset="-78"/>
                <a:cs typeface="Andalus" pitchFamily="2" charset="-78"/>
              </a:rPr>
              <a:t>Doktorandi atesteerimisaruanne 2008/2009 õppeaasta kohta</a:t>
            </a:r>
            <a:r>
              <a:rPr lang="et-EE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r>
              <a:rPr lang="et-EE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r>
              <a:rPr lang="et-EE" sz="2400" dirty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>
                <a:latin typeface="Andalus" pitchFamily="2" charset="-78"/>
                <a:cs typeface="Andalus" pitchFamily="2" charset="-78"/>
              </a:rPr>
            </a:br>
            <a:r>
              <a:rPr lang="et-EE" sz="28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Süsinikmaterjalidel baseeruvate aktuaatorite dilatomeetrilised </a:t>
            </a:r>
            <a:r>
              <a:rPr lang="et-EE" sz="28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uuringud</a:t>
            </a:r>
            <a:r>
              <a:rPr lang="et-EE" sz="24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</a:br>
            <a:r>
              <a:rPr lang="et-EE" sz="2400" dirty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>
                <a:latin typeface="Andalus" pitchFamily="2" charset="-78"/>
                <a:cs typeface="Andalus" pitchFamily="2" charset="-78"/>
              </a:rPr>
            </a:br>
            <a:r>
              <a:rPr lang="et-EE" sz="2400" dirty="0" smtClean="0">
                <a:latin typeface="Andalus" pitchFamily="2" charset="-78"/>
                <a:cs typeface="Andalus" pitchFamily="2" charset="-78"/>
              </a:rPr>
              <a:t>                                                                           </a:t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r>
              <a:rPr lang="et-EE" sz="2400" dirty="0" smtClean="0">
                <a:latin typeface="Andalus" pitchFamily="2" charset="-78"/>
                <a:cs typeface="Andalus" pitchFamily="2" charset="-78"/>
              </a:rPr>
              <a:t>                                                                              </a:t>
            </a:r>
            <a:r>
              <a:rPr lang="et-EE" sz="1800" dirty="0" smtClean="0">
                <a:latin typeface="Andalus" pitchFamily="2" charset="-78"/>
                <a:cs typeface="Andalus" pitchFamily="2" charset="-78"/>
              </a:rPr>
              <a:t>Janno </a:t>
            </a:r>
            <a:r>
              <a:rPr lang="et-EE" sz="1800" dirty="0" smtClean="0">
                <a:latin typeface="Andalus" pitchFamily="2" charset="-78"/>
                <a:cs typeface="Andalus" pitchFamily="2" charset="-78"/>
              </a:rPr>
              <a:t>Torop</a:t>
            </a:r>
            <a:r>
              <a:rPr lang="et-EE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r>
              <a:rPr lang="et-EE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Loodus- </a:t>
            </a: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ja tehnoloogiateaduskond, Tehnika ja tehnoloogia õppekava </a:t>
            </a:r>
            <a:r>
              <a:rPr lang="et-EE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r>
              <a:rPr lang="et-EE" sz="2400" dirty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>
                <a:latin typeface="Andalus" pitchFamily="2" charset="-78"/>
                <a:cs typeface="Andalus" pitchFamily="2" charset="-78"/>
              </a:rPr>
            </a:br>
            <a:r>
              <a:rPr lang="et-EE" sz="2400" dirty="0" smtClean="0">
                <a:latin typeface="Andalus" pitchFamily="2" charset="-78"/>
                <a:cs typeface="Andalus" pitchFamily="2" charset="-78"/>
              </a:rPr>
              <a:t>                                                   </a:t>
            </a: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Juhendajad: Prof. Alvo Aabloo</a:t>
            </a:r>
            <a:br>
              <a:rPr lang="et-EE" sz="2000" dirty="0" smtClean="0">
                <a:latin typeface="Andalus" pitchFamily="2" charset="-78"/>
                <a:cs typeface="Andalus" pitchFamily="2" charset="-78"/>
              </a:rPr>
            </a:b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                                                                                       Mati Arulepp (PhD)</a:t>
            </a: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</a:br>
            <a:r>
              <a:rPr lang="et-EE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t-EE" sz="2400" dirty="0" smtClean="0">
                <a:latin typeface="Andalus" pitchFamily="2" charset="-78"/>
                <a:cs typeface="Andalus" pitchFamily="2" charset="-78"/>
              </a:rPr>
            </a:br>
            <a:endParaRPr lang="et-EE" sz="24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44C6-27EE-4CDC-B207-4C1EED4298A8}" type="slidenum">
              <a:rPr lang="en-US" smtClean="0">
                <a:solidFill>
                  <a:schemeClr val="tx1">
                    <a:alpha val="0"/>
                  </a:schemeClr>
                </a:solidFill>
              </a:rPr>
              <a:pPr/>
              <a:t>1</a:t>
            </a:fld>
            <a:endParaRPr lang="en-US" dirty="0">
              <a:solidFill>
                <a:schemeClr val="tx1">
                  <a:alpha val="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 smtClean="0"/>
              <a:t>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699" y="274638"/>
            <a:ext cx="8775476" cy="1143000"/>
          </a:xfrm>
        </p:spPr>
        <p:txBody>
          <a:bodyPr/>
          <a:lstStyle/>
          <a:p>
            <a:r>
              <a:rPr lang="et-EE" dirty="0" smtClean="0">
                <a:latin typeface="Andalus" pitchFamily="2" charset="-78"/>
                <a:cs typeface="Andalus" pitchFamily="2" charset="-78"/>
              </a:rPr>
              <a:t>Uurimistöö</a:t>
            </a:r>
            <a:endParaRPr lang="et-EE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2" y="1600200"/>
            <a:ext cx="8801234" cy="4525963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Publikatsioonid:</a:t>
            </a:r>
          </a:p>
          <a:p>
            <a:pPr>
              <a:buFont typeface="Wingdings" pitchFamily="2" charset="2"/>
              <a:buChar char="Ø"/>
            </a:pPr>
            <a:r>
              <a:rPr lang="et-EE" sz="2000" dirty="0" smtClean="0">
                <a:latin typeface="Andalus" pitchFamily="2" charset="-78"/>
                <a:ea typeface="Times New Roman"/>
                <a:cs typeface="Andalus" pitchFamily="2" charset="-78"/>
              </a:rPr>
              <a:t>Janno Torop, Mati Arulepp, Jaan Leis, Andres Punning, Urmas Johanson, Alvo Aabloo. </a:t>
            </a:r>
            <a:r>
              <a:rPr lang="et-EE" dirty="0" smtClean="0">
                <a:latin typeface="Andalus" pitchFamily="2" charset="-78"/>
                <a:ea typeface="Times New Roman"/>
                <a:cs typeface="Andalus" pitchFamily="2" charset="-78"/>
              </a:rPr>
              <a:t>Low voltage linear actuators based on carbide-derived carbon powder. </a:t>
            </a:r>
            <a:r>
              <a:rPr lang="et-EE" sz="2000" dirty="0" smtClean="0">
                <a:latin typeface="Andalus" pitchFamily="2" charset="-78"/>
                <a:ea typeface="Times New Roman"/>
                <a:cs typeface="Andalus" pitchFamily="2" charset="-78"/>
              </a:rPr>
              <a:t>In: Proc. SPIE: Electroactive Polymer Actuators and Devices (EAPAD) SPIE 7287 (2009)</a:t>
            </a:r>
            <a:endParaRPr lang="et-EE" dirty="0" smtClean="0">
              <a:latin typeface="Andalus" pitchFamily="2" charset="-78"/>
              <a:ea typeface="Times New Roman"/>
              <a:cs typeface="Andalus" pitchFamily="2" charset="-78"/>
            </a:endParaRPr>
          </a:p>
          <a:p>
            <a:pPr>
              <a:buNone/>
            </a:pPr>
            <a:endParaRPr lang="et-EE" sz="2000" dirty="0" smtClean="0"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Käsitleb ioonvedelikku sisaldavate kolmekihiliste täiturite dilatomeetrilisi uuringuid. Kolmekihiline süsteem koosneb kahest karbiidsütt ja polümeeri sisaldavast elektrood kilest, mille vahel paikneb polümeerseparaator. Töö käigus mõõdeti elektroodide tasandiga ristsuunalise liigutuse </a:t>
            </a: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maksimummäär </a:t>
            </a: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erinevatel pingetel  ning leiti liigutuse ja süsteemi läbinud laengu vahelised seosed</a:t>
            </a:r>
            <a:endParaRPr lang="et-EE" sz="20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EC313-70F3-4F1A-A1B9-62AC6F406A4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42" y="274638"/>
            <a:ext cx="8801234" cy="1143000"/>
          </a:xfrm>
        </p:spPr>
        <p:txBody>
          <a:bodyPr/>
          <a:lstStyle/>
          <a:p>
            <a:r>
              <a:rPr lang="et-EE" dirty="0" smtClean="0">
                <a:latin typeface="Andalus" pitchFamily="2" charset="-78"/>
                <a:cs typeface="Andalus" pitchFamily="2" charset="-78"/>
              </a:rPr>
              <a:t>Uurimistöö</a:t>
            </a:r>
            <a:endParaRPr lang="et-EE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20" y="1600200"/>
            <a:ext cx="8788355" cy="4525963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Publikatsioonid:</a:t>
            </a:r>
          </a:p>
          <a:p>
            <a:pPr>
              <a:buFont typeface="Wingdings" pitchFamily="2" charset="2"/>
              <a:buChar char="Ø"/>
            </a:pP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Urmas Johanson, Uno Mäeorg, Daniel Brandell, Andres Punning, Janno Torop, Maarja Kruusmaa, Alvo Aabloo. </a:t>
            </a:r>
            <a:r>
              <a:rPr lang="et-EE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Electrode reactions in Cu-Pt coated Nafion® actuators. 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Artificial Muscle Actuators using Electroactive Polymers, 75 - 80 (2008</a:t>
            </a: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)</a:t>
            </a:r>
          </a:p>
          <a:p>
            <a:pPr>
              <a:buFont typeface="Wingdings" pitchFamily="2" charset="2"/>
              <a:buChar char="Ø"/>
            </a:pPr>
            <a:endParaRPr lang="et-EE" sz="2000" dirty="0" smtClean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Uuriti plaatinaelektroodidega ionomeertäiturile täiendava vasekihi sadestamise tulemusena  kaasnevaid efekte. Nafioni mebraanis on  mobiilseteks ioonideks Cu</a:t>
            </a:r>
            <a:r>
              <a:rPr lang="et-EE" sz="2000" baseline="30000" dirty="0" smtClean="0">
                <a:latin typeface="Andalus" pitchFamily="2" charset="-78"/>
                <a:cs typeface="Andalus" pitchFamily="2" charset="-78"/>
              </a:rPr>
              <a:t>2+</a:t>
            </a:r>
            <a:r>
              <a:rPr lang="et-EE" sz="2000" dirty="0" smtClean="0">
                <a:latin typeface="Andalus" pitchFamily="2" charset="-78"/>
                <a:cs typeface="Andalus" pitchFamily="2" charset="-78"/>
              </a:rPr>
              <a:t>, mis täituri aktiveerimiseks kasutataval pingel (2 V) lahustustuvad ja sedanevad vastavatel elektroodidel. Leiti, et sadestunud vase kiht parandab elektroodkihi juhtivust täituri töö käigus.</a:t>
            </a:r>
            <a:endParaRPr lang="et-EE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pPr>
              <a:buFont typeface="Wingdings" pitchFamily="2" charset="2"/>
              <a:buChar char="Ø"/>
            </a:pP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EC313-70F3-4F1A-A1B9-62AC6F406A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8941" y="274638"/>
            <a:ext cx="8801234" cy="1143000"/>
          </a:xfrm>
        </p:spPr>
        <p:txBody>
          <a:bodyPr/>
          <a:lstStyle/>
          <a:p>
            <a:r>
              <a:rPr lang="et-EE" dirty="0" smtClean="0">
                <a:latin typeface="Andalus" pitchFamily="2" charset="-78"/>
                <a:cs typeface="Andalus" pitchFamily="2" charset="-78"/>
              </a:rPr>
              <a:t>Uurimistöö</a:t>
            </a:r>
            <a:endParaRPr lang="et-EE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426" y="1600200"/>
            <a:ext cx="8852750" cy="4525963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Patentne leiutis:</a:t>
            </a:r>
          </a:p>
          <a:p>
            <a:pPr>
              <a:buFont typeface="Wingdings" pitchFamily="2" charset="2"/>
              <a:buChar char="Ø"/>
            </a:pPr>
            <a:r>
              <a:rPr lang="et-EE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Aktuaator. 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Omanikud</a:t>
            </a:r>
            <a:r>
              <a:rPr lang="et-EE" sz="18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: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Tartu Tehnoloogiad OÜ, Tartu Ülikool; Autorid: Jaan Leis, Mati </a:t>
            </a: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Arulepp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, Janno Torop, Urmas Johanson, Alvo </a:t>
            </a: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Aabloo</a:t>
            </a:r>
          </a:p>
          <a:p>
            <a:pPr>
              <a:buFont typeface="Wingdings" pitchFamily="2" charset="2"/>
              <a:buChar char="Ø"/>
            </a:pPr>
            <a:endParaRPr lang="et-EE" sz="2000" dirty="0"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t-EE" dirty="0" smtClean="0">
                <a:cs typeface="Andalus" pitchFamily="2" charset="-78"/>
              </a:rPr>
              <a:t>Laboripraktika:</a:t>
            </a:r>
          </a:p>
          <a:p>
            <a:pPr>
              <a:buFont typeface="Wingdings" pitchFamily="2" charset="2"/>
              <a:buChar char="Ø"/>
            </a:pPr>
            <a:r>
              <a:rPr lang="et-EE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Research </a:t>
            </a:r>
            <a:r>
              <a:rPr lang="et-EE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Institute for Cell Engineering, National Institute of Advanced Industrial Science and Technology (AIST), Osaka, </a:t>
            </a:r>
            <a:r>
              <a:rPr lang="et-EE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Japan</a:t>
            </a:r>
          </a:p>
          <a:p>
            <a:pPr>
              <a:buNone/>
            </a:pPr>
            <a:endParaRPr lang="et-EE" sz="2000" dirty="0" smtClean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Ioonvedelikku 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ja süsiniknanotorusid sisaldavate kihiliste täiturite süntees geeli faasist. Erinevate elektrokeemiliste omadustega komposiit-täiturite valmistamine, varieerides süsiniknanotorude ja ioonvdelike sisaldust elektroodide kihis. Täiturite koostisesse karbiidsöe lisamisel tekkivate mõjurite väljaselgitamine.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EC313-70F3-4F1A-A1B9-62AC6F406A4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4699" y="274638"/>
            <a:ext cx="8775476" cy="1143000"/>
          </a:xfrm>
        </p:spPr>
        <p:txBody>
          <a:bodyPr/>
          <a:lstStyle/>
          <a:p>
            <a:r>
              <a:rPr lang="et-EE" dirty="0" smtClean="0">
                <a:latin typeface="Andalus" pitchFamily="2" charset="-78"/>
                <a:cs typeface="Andalus" pitchFamily="2" charset="-78"/>
              </a:rPr>
              <a:t>Õppetöö ja muud doktoritööga seotud ülesanded</a:t>
            </a:r>
            <a:endParaRPr lang="et-EE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3184" y="1600200"/>
            <a:ext cx="8826992" cy="4525963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Õpingud:</a:t>
            </a:r>
          </a:p>
          <a:p>
            <a:pPr>
              <a:buFont typeface="Wingdings" pitchFamily="2" charset="2"/>
              <a:buChar char="Ø"/>
            </a:pP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LOTI.01.001 Intellektuaalne omand</a:t>
            </a:r>
            <a:endParaRPr lang="et-EE" dirty="0" smtClean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endParaRPr lang="et-EE" dirty="0"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t-EE" dirty="0" smtClean="0">
                <a:cs typeface="Andalus" pitchFamily="2" charset="-78"/>
              </a:rPr>
              <a:t>Juhendamine:</a:t>
            </a:r>
          </a:p>
          <a:p>
            <a:pPr>
              <a:buFont typeface="Wingdings" pitchFamily="2" charset="2"/>
              <a:buChar char="Ø"/>
            </a:pP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Friedrich 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Kaasiku </a:t>
            </a:r>
            <a:r>
              <a:rPr lang="et-EE" sz="20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bakalaureusetöö kaasjuhendaja</a:t>
            </a:r>
            <a:endParaRPr lang="et-EE" dirty="0" smtClean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pPr>
              <a:buFont typeface="Wingdings" pitchFamily="2" charset="2"/>
              <a:buChar char="Ø"/>
            </a:pPr>
            <a:endParaRPr lang="et-EE" dirty="0" smtClean="0">
              <a:cs typeface="Andalus" pitchFamily="2" charset="-78"/>
            </a:endParaRPr>
          </a:p>
          <a:p>
            <a:pPr>
              <a:buNone/>
            </a:pPr>
            <a:r>
              <a:rPr lang="et-EE" dirty="0" smtClean="0">
                <a:cs typeface="Andalus" pitchFamily="2" charset="-78"/>
              </a:rPr>
              <a:t>Muu:</a:t>
            </a:r>
          </a:p>
          <a:p>
            <a:pPr>
              <a:buFont typeface="Wingdings" pitchFamily="2" charset="2"/>
              <a:buChar char="Ø"/>
            </a:pP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ETF grant</a:t>
            </a:r>
            <a:r>
              <a:rPr lang="et-EE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"Elektroaktiivsed polümeerseadmed ja nende juhtimine", </a:t>
            </a:r>
            <a:r>
              <a:rPr lang="et-EE" sz="18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Maarja </a:t>
            </a:r>
            <a:r>
              <a:rPr lang="et-EE" sz="18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Kruusmaa</a:t>
            </a:r>
            <a:endParaRPr lang="et-EE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pPr>
              <a:buFont typeface="Wingdings" pitchFamily="2" charset="2"/>
              <a:buChar char="Ø"/>
            </a:pP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Sihtfinantseerimine</a:t>
            </a:r>
            <a:r>
              <a:rPr lang="et-EE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t-EE" sz="2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"Ioonsed elektroaktiivsed polümeersed materjalid, nende juhtimine ja rakendused", Alvo Aabloo</a:t>
            </a:r>
            <a:endParaRPr lang="et-EE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EC313-70F3-4F1A-A1B9-62AC6F406A4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heme/theme1.xml><?xml version="1.0" encoding="utf-8"?>
<a:theme xmlns:a="http://schemas.openxmlformats.org/drawingml/2006/main" name="ind_2266_slide">
  <a:themeElements>
    <a:clrScheme name="Default Design 1">
      <a:dk1>
        <a:srgbClr val="000000"/>
      </a:dk1>
      <a:lt1>
        <a:srgbClr val="FFFFFF"/>
      </a:lt1>
      <a:dk2>
        <a:srgbClr val="3A5FCD"/>
      </a:dk2>
      <a:lt2>
        <a:srgbClr val="FFFFFF"/>
      </a:lt2>
      <a:accent1>
        <a:srgbClr val="8BA1E2"/>
      </a:accent1>
      <a:accent2>
        <a:srgbClr val="0543FF"/>
      </a:accent2>
      <a:accent3>
        <a:srgbClr val="AEB6E3"/>
      </a:accent3>
      <a:accent4>
        <a:srgbClr val="DADADA"/>
      </a:accent4>
      <a:accent5>
        <a:srgbClr val="C4CDEE"/>
      </a:accent5>
      <a:accent6>
        <a:srgbClr val="043CE7"/>
      </a:accent6>
      <a:hlink>
        <a:srgbClr val="E5EDFF"/>
      </a:hlink>
      <a:folHlink>
        <a:srgbClr val="DBDFF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3A5FCD"/>
        </a:dk2>
        <a:lt2>
          <a:srgbClr val="FFFFFF"/>
        </a:lt2>
        <a:accent1>
          <a:srgbClr val="8BA1E2"/>
        </a:accent1>
        <a:accent2>
          <a:srgbClr val="0543FF"/>
        </a:accent2>
        <a:accent3>
          <a:srgbClr val="AEB6E3"/>
        </a:accent3>
        <a:accent4>
          <a:srgbClr val="DADADA"/>
        </a:accent4>
        <a:accent5>
          <a:srgbClr val="C4CDEE"/>
        </a:accent5>
        <a:accent6>
          <a:srgbClr val="043CE7"/>
        </a:accent6>
        <a:hlink>
          <a:srgbClr val="E5EDFF"/>
        </a:hlink>
        <a:folHlink>
          <a:srgbClr val="DBDFF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3A5FCD"/>
        </a:dk2>
        <a:lt2>
          <a:srgbClr val="FFFFFF"/>
        </a:lt2>
        <a:accent1>
          <a:srgbClr val="73BEEF"/>
        </a:accent1>
        <a:accent2>
          <a:srgbClr val="AF97F0"/>
        </a:accent2>
        <a:accent3>
          <a:srgbClr val="AEB6E3"/>
        </a:accent3>
        <a:accent4>
          <a:srgbClr val="DADADA"/>
        </a:accent4>
        <a:accent5>
          <a:srgbClr val="BCDBF6"/>
        </a:accent5>
        <a:accent6>
          <a:srgbClr val="9E88D9"/>
        </a:accent6>
        <a:hlink>
          <a:srgbClr val="D3DBF4"/>
        </a:hlink>
        <a:folHlink>
          <a:srgbClr val="DFD8F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3A5FCD"/>
        </a:dk2>
        <a:lt2>
          <a:srgbClr val="FFFFFF"/>
        </a:lt2>
        <a:accent1>
          <a:srgbClr val="DC7C2B"/>
        </a:accent1>
        <a:accent2>
          <a:srgbClr val="DCA12B"/>
        </a:accent2>
        <a:accent3>
          <a:srgbClr val="AEB6E3"/>
        </a:accent3>
        <a:accent4>
          <a:srgbClr val="DADADA"/>
        </a:accent4>
        <a:accent5>
          <a:srgbClr val="EBBFAC"/>
        </a:accent5>
        <a:accent6>
          <a:srgbClr val="C79126"/>
        </a:accent6>
        <a:hlink>
          <a:srgbClr val="EEE398"/>
        </a:hlink>
        <a:folHlink>
          <a:srgbClr val="DFE6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3A5FCD"/>
        </a:dk2>
        <a:lt2>
          <a:srgbClr val="FFFFFF"/>
        </a:lt2>
        <a:accent1>
          <a:srgbClr val="DCA12B"/>
        </a:accent1>
        <a:accent2>
          <a:srgbClr val="91B62D"/>
        </a:accent2>
        <a:accent3>
          <a:srgbClr val="AEB6E3"/>
        </a:accent3>
        <a:accent4>
          <a:srgbClr val="DADADA"/>
        </a:accent4>
        <a:accent5>
          <a:srgbClr val="EBCDAC"/>
        </a:accent5>
        <a:accent6>
          <a:srgbClr val="83A528"/>
        </a:accent6>
        <a:hlink>
          <a:srgbClr val="D3DBF4"/>
        </a:hlink>
        <a:folHlink>
          <a:srgbClr val="F6DDE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8BA1E2"/>
        </a:accent1>
        <a:accent2>
          <a:srgbClr val="0543FF"/>
        </a:accent2>
        <a:accent3>
          <a:srgbClr val="FFFFFF"/>
        </a:accent3>
        <a:accent4>
          <a:srgbClr val="000000"/>
        </a:accent4>
        <a:accent5>
          <a:srgbClr val="C4CDEE"/>
        </a:accent5>
        <a:accent6>
          <a:srgbClr val="043CE7"/>
        </a:accent6>
        <a:hlink>
          <a:srgbClr val="E5EDFF"/>
        </a:hlink>
        <a:folHlink>
          <a:srgbClr val="DBD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3BEEF"/>
        </a:accent1>
        <a:accent2>
          <a:srgbClr val="AF97F0"/>
        </a:accent2>
        <a:accent3>
          <a:srgbClr val="FFFFFF"/>
        </a:accent3>
        <a:accent4>
          <a:srgbClr val="000000"/>
        </a:accent4>
        <a:accent5>
          <a:srgbClr val="BCDBF6"/>
        </a:accent5>
        <a:accent6>
          <a:srgbClr val="9E88D9"/>
        </a:accent6>
        <a:hlink>
          <a:srgbClr val="D3DBF4"/>
        </a:hlink>
        <a:folHlink>
          <a:srgbClr val="DFD8F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7C2B"/>
        </a:accent1>
        <a:accent2>
          <a:srgbClr val="DCA12B"/>
        </a:accent2>
        <a:accent3>
          <a:srgbClr val="FFFFFF"/>
        </a:accent3>
        <a:accent4>
          <a:srgbClr val="000000"/>
        </a:accent4>
        <a:accent5>
          <a:srgbClr val="EBBFAC"/>
        </a:accent5>
        <a:accent6>
          <a:srgbClr val="C79126"/>
        </a:accent6>
        <a:hlink>
          <a:srgbClr val="EEE398"/>
        </a:hlink>
        <a:folHlink>
          <a:srgbClr val="DFE6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A12B"/>
        </a:accent1>
        <a:accent2>
          <a:srgbClr val="91B62D"/>
        </a:accent2>
        <a:accent3>
          <a:srgbClr val="FFFFFF"/>
        </a:accent3>
        <a:accent4>
          <a:srgbClr val="000000"/>
        </a:accent4>
        <a:accent5>
          <a:srgbClr val="EBCDAC"/>
        </a:accent5>
        <a:accent6>
          <a:srgbClr val="83A528"/>
        </a:accent6>
        <a:hlink>
          <a:srgbClr val="D3DBF4"/>
        </a:hlink>
        <a:folHlink>
          <a:srgbClr val="F6DDE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ind_2266_slide</Template>
  <TotalTime>194</TotalTime>
  <Words>329</Words>
  <Application>Microsoft Office PowerPoint</Application>
  <PresentationFormat>On-screen Show (4:3)</PresentationFormat>
  <Paragraphs>40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ind_2266_slide</vt:lpstr>
      <vt:lpstr>Doktorandi atesteerimisaruanne 2008/2009 õppeaasta kohta   Süsinikmaterjalidel baseeruvate aktuaatorite dilatomeetrilised uuringud                                                                                                                                                            Janno Torop  Loodus- ja tehnoloogiateaduskond, Tehnika ja tehnoloogia õppekava                                                      Juhendajad: Prof. Alvo Aabloo                                                                                        Mati Arulepp (PhD)  </vt:lpstr>
      <vt:lpstr>Uurimistöö</vt:lpstr>
      <vt:lpstr>Uurimistöö</vt:lpstr>
      <vt:lpstr>Uurimistöö</vt:lpstr>
      <vt:lpstr>Õppetöö ja muud doktoritööga seotud ülesanded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Janno</dc:creator>
  <cp:lastModifiedBy>Janno</cp:lastModifiedBy>
  <cp:revision>23</cp:revision>
  <dcterms:created xsi:type="dcterms:W3CDTF">2009-06-26T01:57:48Z</dcterms:created>
  <dcterms:modified xsi:type="dcterms:W3CDTF">2009-06-28T12:03:52Z</dcterms:modified>
</cp:coreProperties>
</file>