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50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6390A-4589-4D95-BD9E-A2EFA2F7AD98}" type="datetimeFigureOut">
              <a:rPr lang="en-US" smtClean="0"/>
              <a:pPr/>
              <a:t>6/13/2009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413C5-E655-46E0-932B-F035CECF39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270D-DDE3-47C8-A798-22A050CC44FC}" type="datetimeFigureOut">
              <a:rPr lang="en-US" smtClean="0"/>
              <a:pPr/>
              <a:t>6/13/2009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AE27-AADB-4E1F-8173-4E0F47142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270D-DDE3-47C8-A798-22A050CC44FC}" type="datetimeFigureOut">
              <a:rPr lang="en-US" smtClean="0"/>
              <a:pPr/>
              <a:t>6/13/2009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AE27-AADB-4E1F-8173-4E0F47142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270D-DDE3-47C8-A798-22A050CC44FC}" type="datetimeFigureOut">
              <a:rPr lang="en-US" smtClean="0"/>
              <a:pPr/>
              <a:t>6/13/2009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AE27-AADB-4E1F-8173-4E0F47142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270D-DDE3-47C8-A798-22A050CC44FC}" type="datetimeFigureOut">
              <a:rPr lang="en-US" smtClean="0"/>
              <a:pPr/>
              <a:t>6/13/2009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AE27-AADB-4E1F-8173-4E0F47142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270D-DDE3-47C8-A798-22A050CC44FC}" type="datetimeFigureOut">
              <a:rPr lang="en-US" smtClean="0"/>
              <a:pPr/>
              <a:t>6/13/2009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AE27-AADB-4E1F-8173-4E0F47142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270D-DDE3-47C8-A798-22A050CC44FC}" type="datetimeFigureOut">
              <a:rPr lang="en-US" smtClean="0"/>
              <a:pPr/>
              <a:t>6/13/2009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AE27-AADB-4E1F-8173-4E0F47142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270D-DDE3-47C8-A798-22A050CC44FC}" type="datetimeFigureOut">
              <a:rPr lang="en-US" smtClean="0"/>
              <a:pPr/>
              <a:t>6/13/2009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AE27-AADB-4E1F-8173-4E0F47142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270D-DDE3-47C8-A798-22A050CC44FC}" type="datetimeFigureOut">
              <a:rPr lang="en-US" smtClean="0"/>
              <a:pPr/>
              <a:t>6/13/2009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AE27-AADB-4E1F-8173-4E0F47142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270D-DDE3-47C8-A798-22A050CC44FC}" type="datetimeFigureOut">
              <a:rPr lang="en-US" smtClean="0"/>
              <a:pPr/>
              <a:t>6/13/2009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AE27-AADB-4E1F-8173-4E0F47142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270D-DDE3-47C8-A798-22A050CC44FC}" type="datetimeFigureOut">
              <a:rPr lang="en-US" smtClean="0"/>
              <a:pPr/>
              <a:t>6/13/2009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AE27-AADB-4E1F-8173-4E0F47142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270D-DDE3-47C8-A798-22A050CC44FC}" type="datetimeFigureOut">
              <a:rPr lang="en-US" smtClean="0"/>
              <a:pPr/>
              <a:t>6/13/2009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FAE27-AADB-4E1F-8173-4E0F47142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8270D-DDE3-47C8-A798-22A050CC44FC}" type="datetimeFigureOut">
              <a:rPr lang="en-US" smtClean="0"/>
              <a:pPr/>
              <a:t>6/13/2009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FAE27-AADB-4E1F-8173-4E0F47142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86000" y="1066800"/>
            <a:ext cx="4038600" cy="403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19400" y="1600200"/>
            <a:ext cx="2971800" cy="2971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00600" y="3962400"/>
            <a:ext cx="533400" cy="533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+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257800" y="1143000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-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905000" y="2743200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-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172200" y="2667000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-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105400" y="4648200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-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2895600" y="4572000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-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819400" y="1143000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-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352800" y="4038600"/>
            <a:ext cx="533400" cy="533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+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876800" y="1676400"/>
            <a:ext cx="533400" cy="533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+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276600" y="1676400"/>
            <a:ext cx="533400" cy="533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+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667000" y="2590800"/>
            <a:ext cx="533400" cy="533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+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486400" y="2667000"/>
            <a:ext cx="533400" cy="533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+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267200" y="2590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267200" y="2971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Brace 19"/>
          <p:cNvSpPr/>
          <p:nvPr/>
        </p:nvSpPr>
        <p:spPr>
          <a:xfrm>
            <a:off x="4495800" y="2590800"/>
            <a:ext cx="381000" cy="533400"/>
          </a:xfrm>
          <a:prstGeom prst="rightBrace">
            <a:avLst/>
          </a:prstGeom>
          <a:noFill/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5029200" y="1828800"/>
            <a:ext cx="1524000" cy="9906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9" idx="3"/>
            <a:endCxn id="4" idx="1"/>
          </p:cNvCxnSpPr>
          <p:nvPr/>
        </p:nvCxnSpPr>
        <p:spPr>
          <a:xfrm rot="5400000" flipH="1">
            <a:off x="2861657" y="1674022"/>
            <a:ext cx="1443643" cy="14120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9" idx="3"/>
            <a:endCxn id="5" idx="3"/>
          </p:cNvCxnSpPr>
          <p:nvPr/>
        </p:nvCxnSpPr>
        <p:spPr>
          <a:xfrm rot="5400000">
            <a:off x="3254610" y="3101882"/>
            <a:ext cx="1034908" cy="103490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10000" y="33528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r</a:t>
            </a:r>
            <a:r>
              <a:rPr lang="en-US" b="1" dirty="0" err="1" smtClean="0"/>
              <a:t>c</a:t>
            </a:r>
            <a:r>
              <a:rPr lang="en-US" sz="2800" b="1" dirty="0" smtClean="0"/>
              <a:t> – </a:t>
            </a:r>
            <a:r>
              <a:rPr lang="en-US" sz="2800" b="1" dirty="0" err="1" smtClean="0"/>
              <a:t>r</a:t>
            </a:r>
            <a:r>
              <a:rPr lang="en-US" b="1" dirty="0" err="1" smtClean="0"/>
              <a:t>i</a:t>
            </a:r>
            <a:endParaRPr lang="en-US" sz="28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733800" y="20574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r</a:t>
            </a:r>
            <a:r>
              <a:rPr lang="en-US" b="1" dirty="0" err="1" smtClean="0"/>
              <a:t>c</a:t>
            </a:r>
            <a:endParaRPr lang="en-US" sz="28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019800" y="13716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μ</a:t>
            </a:r>
            <a:r>
              <a:rPr lang="en-US" sz="2800" dirty="0" smtClean="0"/>
              <a:t> ~ </a:t>
            </a:r>
            <a:r>
              <a:rPr lang="en-US" sz="2800" dirty="0" err="1" smtClean="0"/>
              <a:t>r</a:t>
            </a:r>
            <a:r>
              <a:rPr lang="en-US" dirty="0" err="1" smtClean="0"/>
              <a:t>i</a:t>
            </a:r>
            <a:r>
              <a:rPr lang="en-US" sz="2800" dirty="0" err="1" smtClean="0"/>
              <a:t>r</a:t>
            </a:r>
            <a:r>
              <a:rPr lang="en-US" dirty="0" err="1" smtClean="0"/>
              <a:t>c</a:t>
            </a:r>
            <a:r>
              <a:rPr lang="en-US" sz="2800" dirty="0" smtClean="0"/>
              <a:t>/(3R</a:t>
            </a:r>
            <a:r>
              <a:rPr lang="en-US" sz="2000" dirty="0" smtClean="0"/>
              <a:t>c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\unr\articles\review\embryo_schem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04800"/>
            <a:ext cx="8331796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609600" y="1542361"/>
            <a:ext cx="7848600" cy="4325039"/>
            <a:chOff x="609600" y="1542361"/>
            <a:chExt cx="7848600" cy="4325039"/>
          </a:xfrm>
        </p:grpSpPr>
        <p:sp>
          <p:nvSpPr>
            <p:cNvPr id="2" name="Rectangle 1"/>
            <p:cNvSpPr/>
            <p:nvPr/>
          </p:nvSpPr>
          <p:spPr>
            <a:xfrm>
              <a:off x="914400" y="5334000"/>
              <a:ext cx="27432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3D platform</a:t>
              </a:r>
              <a:endParaRPr lang="en-US" dirty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447800" y="5181600"/>
              <a:ext cx="1676400" cy="152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676400" y="5029200"/>
              <a:ext cx="1219200" cy="152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133600" y="46482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295400" y="3352800"/>
              <a:ext cx="21336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295400" y="2362200"/>
              <a:ext cx="2133600" cy="1219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Microscope lens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981200" y="1752600"/>
              <a:ext cx="7620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CCD</a:t>
              </a:r>
              <a:endParaRPr lang="en-US" dirty="0"/>
            </a:p>
          </p:txBody>
        </p:sp>
        <p:sp>
          <p:nvSpPr>
            <p:cNvPr id="12" name="Isosceles Triangle 11"/>
            <p:cNvSpPr/>
            <p:nvPr/>
          </p:nvSpPr>
          <p:spPr>
            <a:xfrm rot="16200000">
              <a:off x="3238500" y="4000500"/>
              <a:ext cx="76200" cy="167640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14800" y="4800600"/>
              <a:ext cx="304800" cy="762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419600" y="4495800"/>
              <a:ext cx="9144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334000" y="4800600"/>
              <a:ext cx="685800" cy="762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019800" y="4191000"/>
              <a:ext cx="838200" cy="1295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3D probe station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ight Arrow 16"/>
            <p:cNvSpPr/>
            <p:nvPr/>
          </p:nvSpPr>
          <p:spPr>
            <a:xfrm rot="10800000">
              <a:off x="6858000" y="4648200"/>
              <a:ext cx="685800" cy="33969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543800" y="4343400"/>
              <a:ext cx="9144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3D Joystick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Arc 18"/>
            <p:cNvSpPr/>
            <p:nvPr/>
          </p:nvSpPr>
          <p:spPr>
            <a:xfrm>
              <a:off x="1828800" y="4648200"/>
              <a:ext cx="914400" cy="838200"/>
            </a:xfrm>
            <a:prstGeom prst="arc">
              <a:avLst>
                <a:gd name="adj1" fmla="val 10756451"/>
                <a:gd name="adj2" fmla="val 2138762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29200" y="1752600"/>
              <a:ext cx="2438400" cy="1752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Screen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Freeform 20"/>
            <p:cNvSpPr/>
            <p:nvPr/>
          </p:nvSpPr>
          <p:spPr>
            <a:xfrm>
              <a:off x="2412694" y="1542361"/>
              <a:ext cx="2655065" cy="374574"/>
            </a:xfrm>
            <a:custGeom>
              <a:avLst/>
              <a:gdLst>
                <a:gd name="connsiteX0" fmla="*/ 0 w 2655065"/>
                <a:gd name="connsiteY0" fmla="*/ 231355 h 374574"/>
                <a:gd name="connsiteX1" fmla="*/ 11017 w 2655065"/>
                <a:gd name="connsiteY1" fmla="*/ 187287 h 374574"/>
                <a:gd name="connsiteX2" fmla="*/ 55084 w 2655065"/>
                <a:gd name="connsiteY2" fmla="*/ 121186 h 374574"/>
                <a:gd name="connsiteX3" fmla="*/ 165253 w 2655065"/>
                <a:gd name="connsiteY3" fmla="*/ 44068 h 374574"/>
                <a:gd name="connsiteX4" fmla="*/ 198304 w 2655065"/>
                <a:gd name="connsiteY4" fmla="*/ 22034 h 374574"/>
                <a:gd name="connsiteX5" fmla="*/ 275422 w 2655065"/>
                <a:gd name="connsiteY5" fmla="*/ 0 h 374574"/>
                <a:gd name="connsiteX6" fmla="*/ 429658 w 2655065"/>
                <a:gd name="connsiteY6" fmla="*/ 22034 h 374574"/>
                <a:gd name="connsiteX7" fmla="*/ 561860 w 2655065"/>
                <a:gd name="connsiteY7" fmla="*/ 99152 h 374574"/>
                <a:gd name="connsiteX8" fmla="*/ 594911 w 2655065"/>
                <a:gd name="connsiteY8" fmla="*/ 121186 h 374574"/>
                <a:gd name="connsiteX9" fmla="*/ 627961 w 2655065"/>
                <a:gd name="connsiteY9" fmla="*/ 143220 h 374574"/>
                <a:gd name="connsiteX10" fmla="*/ 683046 w 2655065"/>
                <a:gd name="connsiteY10" fmla="*/ 165253 h 374574"/>
                <a:gd name="connsiteX11" fmla="*/ 782198 w 2655065"/>
                <a:gd name="connsiteY11" fmla="*/ 198304 h 374574"/>
                <a:gd name="connsiteX12" fmla="*/ 804231 w 2655065"/>
                <a:gd name="connsiteY12" fmla="*/ 231355 h 374574"/>
                <a:gd name="connsiteX13" fmla="*/ 870333 w 2655065"/>
                <a:gd name="connsiteY13" fmla="*/ 253388 h 374574"/>
                <a:gd name="connsiteX14" fmla="*/ 1002535 w 2655065"/>
                <a:gd name="connsiteY14" fmla="*/ 275422 h 374574"/>
                <a:gd name="connsiteX15" fmla="*/ 1465243 w 2655065"/>
                <a:gd name="connsiteY15" fmla="*/ 264405 h 374574"/>
                <a:gd name="connsiteX16" fmla="*/ 1575412 w 2655065"/>
                <a:gd name="connsiteY16" fmla="*/ 220338 h 374574"/>
                <a:gd name="connsiteX17" fmla="*/ 1641513 w 2655065"/>
                <a:gd name="connsiteY17" fmla="*/ 176270 h 374574"/>
                <a:gd name="connsiteX18" fmla="*/ 1685581 w 2655065"/>
                <a:gd name="connsiteY18" fmla="*/ 154237 h 374574"/>
                <a:gd name="connsiteX19" fmla="*/ 1795749 w 2655065"/>
                <a:gd name="connsiteY19" fmla="*/ 121186 h 374574"/>
                <a:gd name="connsiteX20" fmla="*/ 2170323 w 2655065"/>
                <a:gd name="connsiteY20" fmla="*/ 132203 h 374574"/>
                <a:gd name="connsiteX21" fmla="*/ 2236424 w 2655065"/>
                <a:gd name="connsiteY21" fmla="*/ 165253 h 374574"/>
                <a:gd name="connsiteX22" fmla="*/ 2269475 w 2655065"/>
                <a:gd name="connsiteY22" fmla="*/ 198304 h 374574"/>
                <a:gd name="connsiteX23" fmla="*/ 2302525 w 2655065"/>
                <a:gd name="connsiteY23" fmla="*/ 209321 h 374574"/>
                <a:gd name="connsiteX24" fmla="*/ 2335576 w 2655065"/>
                <a:gd name="connsiteY24" fmla="*/ 231355 h 374574"/>
                <a:gd name="connsiteX25" fmla="*/ 2379643 w 2655065"/>
                <a:gd name="connsiteY25" fmla="*/ 242372 h 374574"/>
                <a:gd name="connsiteX26" fmla="*/ 2412694 w 2655065"/>
                <a:gd name="connsiteY26" fmla="*/ 253388 h 374574"/>
                <a:gd name="connsiteX27" fmla="*/ 2489812 w 2655065"/>
                <a:gd name="connsiteY27" fmla="*/ 297456 h 374574"/>
                <a:gd name="connsiteX28" fmla="*/ 2599981 w 2655065"/>
                <a:gd name="connsiteY28" fmla="*/ 330506 h 374574"/>
                <a:gd name="connsiteX29" fmla="*/ 2622014 w 2655065"/>
                <a:gd name="connsiteY29" fmla="*/ 363557 h 374574"/>
                <a:gd name="connsiteX30" fmla="*/ 2655065 w 2655065"/>
                <a:gd name="connsiteY30" fmla="*/ 374574 h 374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655065" h="374574">
                  <a:moveTo>
                    <a:pt x="0" y="231355"/>
                  </a:moveTo>
                  <a:cubicBezTo>
                    <a:pt x="3672" y="216666"/>
                    <a:pt x="4246" y="200830"/>
                    <a:pt x="11017" y="187287"/>
                  </a:cubicBezTo>
                  <a:cubicBezTo>
                    <a:pt x="22860" y="163602"/>
                    <a:pt x="37491" y="140978"/>
                    <a:pt x="55084" y="121186"/>
                  </a:cubicBezTo>
                  <a:cubicBezTo>
                    <a:pt x="66949" y="107838"/>
                    <a:pt x="160870" y="46990"/>
                    <a:pt x="165253" y="44068"/>
                  </a:cubicBezTo>
                  <a:cubicBezTo>
                    <a:pt x="176270" y="36723"/>
                    <a:pt x="185459" y="25245"/>
                    <a:pt x="198304" y="22034"/>
                  </a:cubicBezTo>
                  <a:cubicBezTo>
                    <a:pt x="253637" y="8200"/>
                    <a:pt x="228007" y="15805"/>
                    <a:pt x="275422" y="0"/>
                  </a:cubicBezTo>
                  <a:cubicBezTo>
                    <a:pt x="329648" y="4930"/>
                    <a:pt x="380609" y="234"/>
                    <a:pt x="429658" y="22034"/>
                  </a:cubicBezTo>
                  <a:cubicBezTo>
                    <a:pt x="496995" y="51962"/>
                    <a:pt x="499394" y="57508"/>
                    <a:pt x="561860" y="99152"/>
                  </a:cubicBezTo>
                  <a:lnTo>
                    <a:pt x="594911" y="121186"/>
                  </a:lnTo>
                  <a:cubicBezTo>
                    <a:pt x="605928" y="128531"/>
                    <a:pt x="615667" y="138303"/>
                    <a:pt x="627961" y="143220"/>
                  </a:cubicBezTo>
                  <a:cubicBezTo>
                    <a:pt x="646323" y="150564"/>
                    <a:pt x="664422" y="158602"/>
                    <a:pt x="683046" y="165253"/>
                  </a:cubicBezTo>
                  <a:cubicBezTo>
                    <a:pt x="715855" y="176970"/>
                    <a:pt x="782198" y="198304"/>
                    <a:pt x="782198" y="198304"/>
                  </a:cubicBezTo>
                  <a:cubicBezTo>
                    <a:pt x="789542" y="209321"/>
                    <a:pt x="793003" y="224338"/>
                    <a:pt x="804231" y="231355"/>
                  </a:cubicBezTo>
                  <a:cubicBezTo>
                    <a:pt x="823926" y="243665"/>
                    <a:pt x="847801" y="247755"/>
                    <a:pt x="870333" y="253388"/>
                  </a:cubicBezTo>
                  <a:cubicBezTo>
                    <a:pt x="943123" y="271586"/>
                    <a:pt x="899376" y="262527"/>
                    <a:pt x="1002535" y="275422"/>
                  </a:cubicBezTo>
                  <a:cubicBezTo>
                    <a:pt x="1156771" y="271750"/>
                    <a:pt x="1311264" y="274029"/>
                    <a:pt x="1465243" y="264405"/>
                  </a:cubicBezTo>
                  <a:cubicBezTo>
                    <a:pt x="1488711" y="262938"/>
                    <a:pt x="1551735" y="234545"/>
                    <a:pt x="1575412" y="220338"/>
                  </a:cubicBezTo>
                  <a:cubicBezTo>
                    <a:pt x="1598119" y="206713"/>
                    <a:pt x="1617827" y="188112"/>
                    <a:pt x="1641513" y="176270"/>
                  </a:cubicBezTo>
                  <a:cubicBezTo>
                    <a:pt x="1656202" y="168926"/>
                    <a:pt x="1670333" y="160336"/>
                    <a:pt x="1685581" y="154237"/>
                  </a:cubicBezTo>
                  <a:cubicBezTo>
                    <a:pt x="1730287" y="136355"/>
                    <a:pt x="1752462" y="132008"/>
                    <a:pt x="1795749" y="121186"/>
                  </a:cubicBezTo>
                  <a:cubicBezTo>
                    <a:pt x="1920607" y="124858"/>
                    <a:pt x="2045593" y="125461"/>
                    <a:pt x="2170323" y="132203"/>
                  </a:cubicBezTo>
                  <a:cubicBezTo>
                    <a:pt x="2191574" y="133352"/>
                    <a:pt x="2221486" y="152805"/>
                    <a:pt x="2236424" y="165253"/>
                  </a:cubicBezTo>
                  <a:cubicBezTo>
                    <a:pt x="2248393" y="175227"/>
                    <a:pt x="2256511" y="189661"/>
                    <a:pt x="2269475" y="198304"/>
                  </a:cubicBezTo>
                  <a:cubicBezTo>
                    <a:pt x="2279137" y="204746"/>
                    <a:pt x="2292138" y="204128"/>
                    <a:pt x="2302525" y="209321"/>
                  </a:cubicBezTo>
                  <a:cubicBezTo>
                    <a:pt x="2314368" y="215243"/>
                    <a:pt x="2323406" y="226139"/>
                    <a:pt x="2335576" y="231355"/>
                  </a:cubicBezTo>
                  <a:cubicBezTo>
                    <a:pt x="2349493" y="237319"/>
                    <a:pt x="2365084" y="238213"/>
                    <a:pt x="2379643" y="242372"/>
                  </a:cubicBezTo>
                  <a:cubicBezTo>
                    <a:pt x="2390809" y="245562"/>
                    <a:pt x="2401677" y="249716"/>
                    <a:pt x="2412694" y="253388"/>
                  </a:cubicBezTo>
                  <a:cubicBezTo>
                    <a:pt x="2442505" y="273262"/>
                    <a:pt x="2454870" y="283479"/>
                    <a:pt x="2489812" y="297456"/>
                  </a:cubicBezTo>
                  <a:cubicBezTo>
                    <a:pt x="2534521" y="315340"/>
                    <a:pt x="2556691" y="319685"/>
                    <a:pt x="2599981" y="330506"/>
                  </a:cubicBezTo>
                  <a:cubicBezTo>
                    <a:pt x="2607325" y="341523"/>
                    <a:pt x="2611675" y="355286"/>
                    <a:pt x="2622014" y="363557"/>
                  </a:cubicBezTo>
                  <a:cubicBezTo>
                    <a:pt x="2631082" y="370812"/>
                    <a:pt x="2655065" y="374574"/>
                    <a:pt x="2655065" y="374574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343400" y="5181600"/>
              <a:ext cx="126111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Micro force</a:t>
              </a:r>
            </a:p>
            <a:p>
              <a:r>
                <a:rPr lang="en-US" dirty="0" smtClean="0"/>
                <a:t>sensor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276600" y="4191000"/>
              <a:ext cx="145796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Micropipette </a:t>
              </a:r>
            </a:p>
            <a:p>
              <a:r>
                <a:rPr lang="en-US" dirty="0" smtClean="0"/>
                <a:t>needle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09600" y="3810000"/>
              <a:ext cx="1950855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Halocarbon 700 oil</a:t>
              </a:r>
            </a:p>
            <a:p>
              <a:r>
                <a:rPr lang="en-US" dirty="0" smtClean="0"/>
                <a:t>Adhesive tape</a:t>
              </a:r>
            </a:p>
            <a:p>
              <a:r>
                <a:rPr lang="en-US" dirty="0" smtClean="0"/>
                <a:t>Glass slide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209800" y="4267200"/>
              <a:ext cx="9076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Embryo</a:t>
              </a:r>
              <a:endParaRPr lang="en-US" dirty="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rot="16200000" flipH="1">
              <a:off x="1104900" y="4762500"/>
              <a:ext cx="5334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16200000" flipH="1">
              <a:off x="1447800" y="4648199"/>
              <a:ext cx="533403" cy="762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5400000">
              <a:off x="1752600" y="4419600"/>
              <a:ext cx="685800" cy="76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/>
          <p:cNvGrpSpPr/>
          <p:nvPr/>
        </p:nvGrpSpPr>
        <p:grpSpPr>
          <a:xfrm>
            <a:off x="457200" y="1066800"/>
            <a:ext cx="6949440" cy="3999131"/>
            <a:chOff x="457200" y="1066800"/>
            <a:chExt cx="6949440" cy="3999131"/>
          </a:xfrm>
        </p:grpSpPr>
        <p:grpSp>
          <p:nvGrpSpPr>
            <p:cNvPr id="53" name="Group 52"/>
            <p:cNvGrpSpPr/>
            <p:nvPr/>
          </p:nvGrpSpPr>
          <p:grpSpPr>
            <a:xfrm>
              <a:off x="457200" y="1905000"/>
              <a:ext cx="6949440" cy="2606040"/>
              <a:chOff x="457200" y="1905000"/>
              <a:chExt cx="6949440" cy="2606040"/>
            </a:xfrm>
          </p:grpSpPr>
          <p:grpSp>
            <p:nvGrpSpPr>
              <p:cNvPr id="51" name="Group 50"/>
              <p:cNvGrpSpPr/>
              <p:nvPr/>
            </p:nvGrpSpPr>
            <p:grpSpPr>
              <a:xfrm>
                <a:off x="457200" y="3733800"/>
                <a:ext cx="6873240" cy="777240"/>
                <a:chOff x="457200" y="3429000"/>
                <a:chExt cx="6873240" cy="777240"/>
              </a:xfrm>
            </p:grpSpPr>
            <p:sp>
              <p:nvSpPr>
                <p:cNvPr id="27" name="Oval 26"/>
                <p:cNvSpPr/>
                <p:nvPr/>
              </p:nvSpPr>
              <p:spPr>
                <a:xfrm>
                  <a:off x="4343400" y="3505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3657600" y="36576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1905000" y="34290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990600" y="3505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Oval 30"/>
                <p:cNvSpPr/>
                <p:nvPr/>
              </p:nvSpPr>
              <p:spPr>
                <a:xfrm>
                  <a:off x="3276600" y="3581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Oval 31"/>
                <p:cNvSpPr/>
                <p:nvPr/>
              </p:nvSpPr>
              <p:spPr>
                <a:xfrm>
                  <a:off x="1219200" y="3581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>
                  <a:off x="1600200" y="3581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>
                  <a:off x="2514600" y="3505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457200" y="3581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>
                  <a:off x="2895600" y="3581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3962400" y="3505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4800600" y="3505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6781800" y="3581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6019800" y="3505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>
                  <a:off x="6248400" y="3581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Oval 41"/>
                <p:cNvSpPr/>
                <p:nvPr/>
              </p:nvSpPr>
              <p:spPr>
                <a:xfrm>
                  <a:off x="6629400" y="3581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Oval 42"/>
                <p:cNvSpPr/>
                <p:nvPr/>
              </p:nvSpPr>
              <p:spPr>
                <a:xfrm>
                  <a:off x="5486400" y="3581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Oval 43"/>
                <p:cNvSpPr/>
                <p:nvPr/>
              </p:nvSpPr>
              <p:spPr>
                <a:xfrm>
                  <a:off x="4648200" y="3505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Oval 44"/>
                <p:cNvSpPr/>
                <p:nvPr/>
              </p:nvSpPr>
              <p:spPr>
                <a:xfrm>
                  <a:off x="4343400" y="36576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Oval 45"/>
                <p:cNvSpPr/>
                <p:nvPr/>
              </p:nvSpPr>
              <p:spPr>
                <a:xfrm>
                  <a:off x="5257800" y="3581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Oval 46"/>
                <p:cNvSpPr/>
                <p:nvPr/>
              </p:nvSpPr>
              <p:spPr>
                <a:xfrm>
                  <a:off x="5638800" y="36576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>
                  <a:off x="1981200" y="36576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Oval 48"/>
                <p:cNvSpPr/>
                <p:nvPr/>
              </p:nvSpPr>
              <p:spPr>
                <a:xfrm>
                  <a:off x="2362200" y="3581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Oval 49"/>
                <p:cNvSpPr/>
                <p:nvPr/>
              </p:nvSpPr>
              <p:spPr>
                <a:xfrm>
                  <a:off x="762000" y="3581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9" name="Rectangle 8"/>
              <p:cNvSpPr/>
              <p:nvPr/>
            </p:nvSpPr>
            <p:spPr>
              <a:xfrm>
                <a:off x="457200" y="2667000"/>
                <a:ext cx="6781800" cy="1371600"/>
              </a:xfrm>
              <a:prstGeom prst="rect">
                <a:avLst/>
              </a:prstGeom>
              <a:scene3d>
                <a:camera prst="orthographicFront">
                  <a:rot lat="597694" lon="304604" rev="52826"/>
                </a:camera>
                <a:lightRig rig="threePt" dir="t"/>
              </a:scene3d>
              <a:sp3d extrusionH="12700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 dirty="0" err="1" smtClean="0"/>
                  <a:t>Nafion</a:t>
                </a:r>
                <a:endParaRPr lang="en-US" sz="4400" dirty="0"/>
              </a:p>
            </p:txBody>
          </p:sp>
          <p:grpSp>
            <p:nvGrpSpPr>
              <p:cNvPr id="52" name="Group 51"/>
              <p:cNvGrpSpPr/>
              <p:nvPr/>
            </p:nvGrpSpPr>
            <p:grpSpPr>
              <a:xfrm>
                <a:off x="533400" y="1905000"/>
                <a:ext cx="6873240" cy="777240"/>
                <a:chOff x="533400" y="1905000"/>
                <a:chExt cx="6873240" cy="777240"/>
              </a:xfrm>
            </p:grpSpPr>
            <p:sp>
              <p:nvSpPr>
                <p:cNvPr id="14" name="Oval 13"/>
                <p:cNvSpPr/>
                <p:nvPr/>
              </p:nvSpPr>
              <p:spPr>
                <a:xfrm>
                  <a:off x="4419600" y="1981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Oval 9"/>
                <p:cNvSpPr/>
                <p:nvPr/>
              </p:nvSpPr>
              <p:spPr>
                <a:xfrm>
                  <a:off x="3733800" y="21336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Oval 4"/>
                <p:cNvSpPr/>
                <p:nvPr/>
              </p:nvSpPr>
              <p:spPr>
                <a:xfrm>
                  <a:off x="1981200" y="19050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Oval 12"/>
                <p:cNvSpPr/>
                <p:nvPr/>
              </p:nvSpPr>
              <p:spPr>
                <a:xfrm>
                  <a:off x="1066800" y="1981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Oval 10"/>
                <p:cNvSpPr/>
                <p:nvPr/>
              </p:nvSpPr>
              <p:spPr>
                <a:xfrm>
                  <a:off x="3352800" y="2057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" name="Oval 2"/>
                <p:cNvSpPr/>
                <p:nvPr/>
              </p:nvSpPr>
              <p:spPr>
                <a:xfrm>
                  <a:off x="1295400" y="2057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" name="Oval 3"/>
                <p:cNvSpPr/>
                <p:nvPr/>
              </p:nvSpPr>
              <p:spPr>
                <a:xfrm>
                  <a:off x="1676400" y="2057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" name="Oval 5"/>
                <p:cNvSpPr/>
                <p:nvPr/>
              </p:nvSpPr>
              <p:spPr>
                <a:xfrm>
                  <a:off x="2590800" y="1981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" name="Oval 1"/>
                <p:cNvSpPr/>
                <p:nvPr/>
              </p:nvSpPr>
              <p:spPr>
                <a:xfrm>
                  <a:off x="533400" y="2057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Oval 6"/>
                <p:cNvSpPr/>
                <p:nvPr/>
              </p:nvSpPr>
              <p:spPr>
                <a:xfrm>
                  <a:off x="2971800" y="2057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Oval 7"/>
                <p:cNvSpPr/>
                <p:nvPr/>
              </p:nvSpPr>
              <p:spPr>
                <a:xfrm>
                  <a:off x="4038600" y="1981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Oval 11"/>
                <p:cNvSpPr/>
                <p:nvPr/>
              </p:nvSpPr>
              <p:spPr>
                <a:xfrm>
                  <a:off x="4876800" y="1981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6858000" y="2057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6096000" y="1981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6324600" y="2057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Oval 17"/>
                <p:cNvSpPr/>
                <p:nvPr/>
              </p:nvSpPr>
              <p:spPr>
                <a:xfrm>
                  <a:off x="6705600" y="2057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Oval 18"/>
                <p:cNvSpPr/>
                <p:nvPr/>
              </p:nvSpPr>
              <p:spPr>
                <a:xfrm>
                  <a:off x="5562600" y="2057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Oval 19"/>
                <p:cNvSpPr/>
                <p:nvPr/>
              </p:nvSpPr>
              <p:spPr>
                <a:xfrm>
                  <a:off x="4724400" y="19812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Oval 20"/>
                <p:cNvSpPr/>
                <p:nvPr/>
              </p:nvSpPr>
              <p:spPr>
                <a:xfrm>
                  <a:off x="4419600" y="21336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Oval 21"/>
                <p:cNvSpPr/>
                <p:nvPr/>
              </p:nvSpPr>
              <p:spPr>
                <a:xfrm>
                  <a:off x="5334000" y="2057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Oval 22"/>
                <p:cNvSpPr/>
                <p:nvPr/>
              </p:nvSpPr>
              <p:spPr>
                <a:xfrm>
                  <a:off x="5715000" y="21336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Oval 23"/>
                <p:cNvSpPr/>
                <p:nvPr/>
              </p:nvSpPr>
              <p:spPr>
                <a:xfrm>
                  <a:off x="2057400" y="21336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Oval 24"/>
                <p:cNvSpPr/>
                <p:nvPr/>
              </p:nvSpPr>
              <p:spPr>
                <a:xfrm>
                  <a:off x="2438400" y="2057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838200" y="2057400"/>
                  <a:ext cx="548640" cy="5486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254000"/>
                  <a:bevelB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54" name="TextBox 53"/>
            <p:cNvSpPr txBox="1"/>
            <p:nvPr/>
          </p:nvSpPr>
          <p:spPr>
            <a:xfrm>
              <a:off x="685800" y="1066800"/>
              <a:ext cx="58009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Pt</a:t>
              </a:r>
              <a:endParaRPr lang="en-US" sz="3600" dirty="0"/>
            </a:p>
          </p:txBody>
        </p:sp>
        <p:cxnSp>
          <p:nvCxnSpPr>
            <p:cNvPr id="56" name="Straight Arrow Connector 55"/>
            <p:cNvCxnSpPr>
              <a:stCxn id="54" idx="3"/>
            </p:cNvCxnSpPr>
            <p:nvPr/>
          </p:nvCxnSpPr>
          <p:spPr>
            <a:xfrm>
              <a:off x="1265895" y="1389966"/>
              <a:ext cx="867705" cy="515034"/>
            </a:xfrm>
            <a:prstGeom prst="straightConnector1">
              <a:avLst/>
            </a:prstGeom>
            <a:ln w="38100">
              <a:solidFill>
                <a:schemeClr val="tx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3657600" y="1295400"/>
              <a:ext cx="43473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R</a:t>
              </a:r>
              <a:endParaRPr lang="en-US" sz="36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581400" y="4419600"/>
              <a:ext cx="43473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R</a:t>
              </a:r>
              <a:endParaRPr lang="en-US" sz="3600"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838200" y="609600"/>
            <a:ext cx="7482840" cy="5791200"/>
            <a:chOff x="838200" y="609600"/>
            <a:chExt cx="7482840" cy="5791200"/>
          </a:xfrm>
        </p:grpSpPr>
        <p:grpSp>
          <p:nvGrpSpPr>
            <p:cNvPr id="53" name="Group 52"/>
            <p:cNvGrpSpPr/>
            <p:nvPr/>
          </p:nvGrpSpPr>
          <p:grpSpPr>
            <a:xfrm>
              <a:off x="838200" y="1219200"/>
              <a:ext cx="7482840" cy="5181600"/>
              <a:chOff x="838200" y="1219200"/>
              <a:chExt cx="7482840" cy="5181600"/>
            </a:xfrm>
          </p:grpSpPr>
          <p:sp>
            <p:nvSpPr>
              <p:cNvPr id="29" name="Oval 28"/>
              <p:cNvSpPr/>
              <p:nvPr/>
            </p:nvSpPr>
            <p:spPr>
              <a:xfrm>
                <a:off x="4724400" y="27432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4038600" y="28956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2590800" y="28956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2667000" y="35052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3657600" y="28194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2362200" y="32766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2743200" y="32766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3200400" y="29718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2133600" y="35814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76600" y="28194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4343400" y="27432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5257800" y="29718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6477000" y="36576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6324600" y="33528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6553200" y="34290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6324600" y="36576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5867400" y="31242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5029200" y="27432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4724400" y="28956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5638800" y="31242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5943600" y="35052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2667000" y="31242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3048000" y="30480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2438400" y="35814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914400" y="31242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38200" y="34290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" name="Block Arc 1"/>
              <p:cNvSpPr/>
              <p:nvPr/>
            </p:nvSpPr>
            <p:spPr>
              <a:xfrm>
                <a:off x="1219200" y="1828800"/>
                <a:ext cx="6629400" cy="4572000"/>
              </a:xfrm>
              <a:prstGeom prst="blockArc">
                <a:avLst>
                  <a:gd name="adj1" fmla="val 10800000"/>
                  <a:gd name="adj2" fmla="val 21558896"/>
                  <a:gd name="adj3" fmla="val 23235"/>
                </a:avLst>
              </a:prstGeom>
              <a:scene3d>
                <a:camera prst="orthographicFront">
                  <a:rot lat="600000" lon="306000" rev="0"/>
                </a:camera>
                <a:lightRig rig="threePt" dir="t"/>
              </a:scene3d>
              <a:sp3d extrusionH="12700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Oval 3"/>
              <p:cNvSpPr/>
              <p:nvPr/>
            </p:nvSpPr>
            <p:spPr>
              <a:xfrm>
                <a:off x="7467600" y="26670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4114800" y="12192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971800" y="13716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657600" y="12954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1600200" y="21336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1905000" y="18288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3048000" y="13716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3657600" y="12954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495800" y="12954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5410200" y="13716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7696200" y="31242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6934200" y="21336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7315200" y="26670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7772400" y="34290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5867400" y="15240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5715000" y="14478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105400" y="12954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400800" y="18288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6781800" y="20574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2438400" y="16002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743200" y="15240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1219200" y="2590800"/>
                <a:ext cx="548640" cy="54864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254000"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4114800" y="609600"/>
              <a:ext cx="6960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600" dirty="0" smtClean="0">
                  <a:latin typeface="Calibri"/>
                  <a:cs typeface="Calibri"/>
                </a:rPr>
                <a:t>α</a:t>
              </a:r>
              <a:r>
                <a:rPr lang="en-US" sz="3600" dirty="0" smtClean="0"/>
                <a:t>R</a:t>
              </a:r>
              <a:endParaRPr lang="en-US" sz="36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114800" y="3505200"/>
              <a:ext cx="67999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600" dirty="0" smtClean="0">
                  <a:latin typeface="Calibri"/>
                  <a:cs typeface="Calibri"/>
                </a:rPr>
                <a:t>β</a:t>
              </a:r>
              <a:r>
                <a:rPr lang="en-US" sz="3600" dirty="0" smtClean="0"/>
                <a:t>R</a:t>
              </a:r>
              <a:endParaRPr lang="en-US" sz="36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429000" y="4114800"/>
              <a:ext cx="25875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600" dirty="0" smtClean="0">
                  <a:latin typeface="Calibri"/>
                  <a:cs typeface="Calibri"/>
                </a:rPr>
                <a:t>α</a:t>
              </a:r>
              <a:r>
                <a:rPr lang="en-US" sz="3600" dirty="0" smtClean="0"/>
                <a:t> &gt;&gt; 1, </a:t>
              </a:r>
              <a:r>
                <a:rPr lang="el-GR" sz="3600" dirty="0" smtClean="0">
                  <a:cs typeface="Calibri"/>
                </a:rPr>
                <a:t>β</a:t>
              </a:r>
              <a:r>
                <a:rPr lang="en-US" sz="3600" dirty="0" smtClean="0">
                  <a:cs typeface="Calibri"/>
                </a:rPr>
                <a:t> &lt; 1</a:t>
              </a:r>
              <a:r>
                <a:rPr lang="en-US" sz="3600" dirty="0" smtClean="0"/>
                <a:t> </a:t>
              </a:r>
              <a:endParaRPr lang="en-US" sz="3600"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838200" y="2286000"/>
            <a:ext cx="6705600" cy="1219200"/>
            <a:chOff x="838200" y="2286000"/>
            <a:chExt cx="6705600" cy="1219200"/>
          </a:xfrm>
        </p:grpSpPr>
        <p:sp>
          <p:nvSpPr>
            <p:cNvPr id="2" name="Rectangle 1"/>
            <p:cNvSpPr/>
            <p:nvPr/>
          </p:nvSpPr>
          <p:spPr>
            <a:xfrm>
              <a:off x="2438400" y="2286000"/>
              <a:ext cx="3505200" cy="1219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143000" y="2514600"/>
              <a:ext cx="12954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143000" y="3276600"/>
              <a:ext cx="12954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943600" y="2514600"/>
              <a:ext cx="12954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943600" y="3276600"/>
              <a:ext cx="12954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lus 12"/>
            <p:cNvSpPr/>
            <p:nvPr/>
          </p:nvSpPr>
          <p:spPr>
            <a:xfrm>
              <a:off x="838200" y="2362200"/>
              <a:ext cx="228600" cy="228600"/>
            </a:xfrm>
            <a:prstGeom prst="mathPlus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Minus 13"/>
            <p:cNvSpPr/>
            <p:nvPr/>
          </p:nvSpPr>
          <p:spPr>
            <a:xfrm>
              <a:off x="838200" y="3200400"/>
              <a:ext cx="228600" cy="228600"/>
            </a:xfrm>
            <a:prstGeom prst="mathMinus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Plus 14"/>
            <p:cNvSpPr/>
            <p:nvPr/>
          </p:nvSpPr>
          <p:spPr>
            <a:xfrm>
              <a:off x="7315200" y="2362200"/>
              <a:ext cx="228600" cy="228600"/>
            </a:xfrm>
            <a:prstGeom prst="mathPlus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Minus 15"/>
            <p:cNvSpPr/>
            <p:nvPr/>
          </p:nvSpPr>
          <p:spPr>
            <a:xfrm>
              <a:off x="7315200" y="3200400"/>
              <a:ext cx="228600" cy="228600"/>
            </a:xfrm>
            <a:prstGeom prst="mathMinus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1371600" y="2667000"/>
              <a:ext cx="685800" cy="1588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6248400" y="2667000"/>
              <a:ext cx="685800" cy="1588"/>
            </a:xfrm>
            <a:prstGeom prst="straightConnector1">
              <a:avLst/>
            </a:prstGeom>
            <a:ln w="31750"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838200" y="2667000"/>
              <a:ext cx="3000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dirty="0" smtClean="0">
                  <a:latin typeface="Calibri"/>
                  <a:cs typeface="Calibri"/>
                </a:rPr>
                <a:t>ν</a:t>
              </a:r>
              <a:endParaRPr lang="en-US" sz="20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239000" y="2667000"/>
              <a:ext cx="2632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Calibri"/>
                  <a:cs typeface="Calibri"/>
                </a:rPr>
                <a:t>f</a:t>
              </a:r>
              <a:endParaRPr lang="en-US" sz="20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524000" y="2667000"/>
              <a:ext cx="2375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i</a:t>
              </a:r>
              <a:endParaRPr lang="en-US" dirty="0"/>
            </a:p>
          </p:txBody>
        </p:sp>
        <p:graphicFrame>
          <p:nvGraphicFramePr>
            <p:cNvPr id="24" name="Object 23"/>
            <p:cNvGraphicFramePr>
              <a:graphicFrameLocks noChangeAspect="1"/>
            </p:cNvGraphicFramePr>
            <p:nvPr/>
          </p:nvGraphicFramePr>
          <p:xfrm>
            <a:off x="6477000" y="2667000"/>
            <a:ext cx="228600" cy="320040"/>
          </p:xfrm>
          <a:graphic>
            <a:graphicData uri="http://schemas.openxmlformats.org/presentationml/2006/ole">
              <p:oleObj spid="_x0000_s1026" name="Equation" r:id="rId3" imgW="126720" imgH="177480" progId="Equation.3">
                <p:embed/>
              </p:oleObj>
            </a:graphicData>
          </a:graphic>
        </p:graphicFrame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roup 113"/>
          <p:cNvGrpSpPr/>
          <p:nvPr/>
        </p:nvGrpSpPr>
        <p:grpSpPr>
          <a:xfrm>
            <a:off x="2667000" y="1524000"/>
            <a:ext cx="5867400" cy="1981200"/>
            <a:chOff x="2667000" y="1524000"/>
            <a:chExt cx="5867400" cy="1981200"/>
          </a:xfrm>
        </p:grpSpPr>
        <p:grpSp>
          <p:nvGrpSpPr>
            <p:cNvPr id="14" name="Group 13"/>
            <p:cNvGrpSpPr/>
            <p:nvPr/>
          </p:nvGrpSpPr>
          <p:grpSpPr>
            <a:xfrm>
              <a:off x="5257800" y="2209800"/>
              <a:ext cx="685800" cy="914400"/>
              <a:chOff x="3352800" y="2286000"/>
              <a:chExt cx="685800" cy="914400"/>
            </a:xfrm>
          </p:grpSpPr>
          <p:sp>
            <p:nvSpPr>
              <p:cNvPr id="6" name="Arc 5"/>
              <p:cNvSpPr/>
              <p:nvPr/>
            </p:nvSpPr>
            <p:spPr>
              <a:xfrm>
                <a:off x="3352800" y="2286000"/>
                <a:ext cx="304800" cy="228600"/>
              </a:xfrm>
              <a:prstGeom prst="arc">
                <a:avLst>
                  <a:gd name="adj1" fmla="val 16200000"/>
                  <a:gd name="adj2" fmla="val 5307111"/>
                </a:avLst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Arc 6"/>
              <p:cNvSpPr/>
              <p:nvPr/>
            </p:nvSpPr>
            <p:spPr>
              <a:xfrm>
                <a:off x="3352800" y="2514600"/>
                <a:ext cx="304800" cy="228600"/>
              </a:xfrm>
              <a:prstGeom prst="arc">
                <a:avLst>
                  <a:gd name="adj1" fmla="val 16200000"/>
                  <a:gd name="adj2" fmla="val 5307111"/>
                </a:avLst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Arc 7"/>
              <p:cNvSpPr/>
              <p:nvPr/>
            </p:nvSpPr>
            <p:spPr>
              <a:xfrm>
                <a:off x="3352800" y="2743200"/>
                <a:ext cx="304800" cy="228600"/>
              </a:xfrm>
              <a:prstGeom prst="arc">
                <a:avLst>
                  <a:gd name="adj1" fmla="val 16200000"/>
                  <a:gd name="adj2" fmla="val 5307111"/>
                </a:avLst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Arc 8"/>
              <p:cNvSpPr/>
              <p:nvPr/>
            </p:nvSpPr>
            <p:spPr>
              <a:xfrm>
                <a:off x="3352800" y="2971800"/>
                <a:ext cx="304800" cy="228600"/>
              </a:xfrm>
              <a:prstGeom prst="arc">
                <a:avLst>
                  <a:gd name="adj1" fmla="val 16200000"/>
                  <a:gd name="adj2" fmla="val 5307111"/>
                </a:avLst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Arc 9"/>
              <p:cNvSpPr/>
              <p:nvPr/>
            </p:nvSpPr>
            <p:spPr>
              <a:xfrm rot="10800000">
                <a:off x="3733800" y="2286000"/>
                <a:ext cx="304800" cy="228600"/>
              </a:xfrm>
              <a:prstGeom prst="arc">
                <a:avLst>
                  <a:gd name="adj1" fmla="val 16200000"/>
                  <a:gd name="adj2" fmla="val 5307111"/>
                </a:avLst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Arc 10"/>
              <p:cNvSpPr/>
              <p:nvPr/>
            </p:nvSpPr>
            <p:spPr>
              <a:xfrm rot="10800000">
                <a:off x="3733800" y="2514600"/>
                <a:ext cx="304800" cy="228600"/>
              </a:xfrm>
              <a:prstGeom prst="arc">
                <a:avLst>
                  <a:gd name="adj1" fmla="val 16200000"/>
                  <a:gd name="adj2" fmla="val 5307111"/>
                </a:avLst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Arc 11"/>
              <p:cNvSpPr/>
              <p:nvPr/>
            </p:nvSpPr>
            <p:spPr>
              <a:xfrm rot="10800000">
                <a:off x="3733800" y="2743200"/>
                <a:ext cx="304800" cy="228600"/>
              </a:xfrm>
              <a:prstGeom prst="arc">
                <a:avLst>
                  <a:gd name="adj1" fmla="val 16200000"/>
                  <a:gd name="adj2" fmla="val 5307111"/>
                </a:avLst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Arc 12"/>
              <p:cNvSpPr/>
              <p:nvPr/>
            </p:nvSpPr>
            <p:spPr>
              <a:xfrm rot="10800000">
                <a:off x="3733800" y="2971800"/>
                <a:ext cx="304800" cy="228600"/>
              </a:xfrm>
              <a:prstGeom prst="arc">
                <a:avLst>
                  <a:gd name="adj1" fmla="val 16200000"/>
                  <a:gd name="adj2" fmla="val 5307111"/>
                </a:avLst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5791200" y="1905000"/>
              <a:ext cx="1143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5791200" y="3124200"/>
              <a:ext cx="0" cy="3048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5788111" y="1905000"/>
              <a:ext cx="3089" cy="304823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791200" y="3429000"/>
              <a:ext cx="2438400" cy="0"/>
            </a:xfrm>
            <a:prstGeom prst="line">
              <a:avLst/>
            </a:prstGeom>
            <a:ln w="19050" cap="flat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6934200" y="1676400"/>
              <a:ext cx="533400" cy="457200"/>
            </a:xfrm>
            <a:prstGeom prst="rect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Z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m2</a:t>
              </a:r>
              <a:endParaRPr lang="en-US" baseline="-25000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248400" y="2438400"/>
              <a:ext cx="533400" cy="457200"/>
            </a:xfrm>
            <a:prstGeom prst="rect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Z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mI</a:t>
              </a:r>
              <a:endParaRPr lang="en-US" baseline="-25000" dirty="0"/>
            </a:p>
          </p:txBody>
        </p:sp>
        <p:cxnSp>
          <p:nvCxnSpPr>
            <p:cNvPr id="41" name="Straight Connector 40"/>
            <p:cNvCxnSpPr/>
            <p:nvPr/>
          </p:nvCxnSpPr>
          <p:spPr>
            <a:xfrm rot="5400000">
              <a:off x="6210300" y="2171700"/>
              <a:ext cx="5334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6210300" y="3162300"/>
              <a:ext cx="5334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30" idx="3"/>
            </p:cNvCxnSpPr>
            <p:nvPr/>
          </p:nvCxnSpPr>
          <p:spPr>
            <a:xfrm>
              <a:off x="7467600" y="1905000"/>
              <a:ext cx="762000" cy="0"/>
            </a:xfrm>
            <a:prstGeom prst="line">
              <a:avLst/>
            </a:prstGeom>
            <a:ln w="19050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5257800" y="2057400"/>
              <a:ext cx="3048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0800000">
              <a:off x="5029200" y="1905000"/>
              <a:ext cx="381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54"/>
            <p:cNvSpPr/>
            <p:nvPr/>
          </p:nvSpPr>
          <p:spPr>
            <a:xfrm>
              <a:off x="4495800" y="1676400"/>
              <a:ext cx="533400" cy="457200"/>
            </a:xfrm>
            <a:prstGeom prst="rect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Z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p</a:t>
              </a:r>
              <a:endParaRPr lang="en-US" baseline="-25000" dirty="0"/>
            </a:p>
          </p:txBody>
        </p:sp>
        <p:cxnSp>
          <p:nvCxnSpPr>
            <p:cNvPr id="57" name="Straight Connector 56"/>
            <p:cNvCxnSpPr>
              <a:stCxn id="55" idx="1"/>
            </p:cNvCxnSpPr>
            <p:nvPr/>
          </p:nvCxnSpPr>
          <p:spPr>
            <a:xfrm rot="10800000">
              <a:off x="2971800" y="1905000"/>
              <a:ext cx="1524000" cy="0"/>
            </a:xfrm>
            <a:prstGeom prst="line">
              <a:avLst/>
            </a:prstGeom>
            <a:ln w="19050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Group 75"/>
            <p:cNvGrpSpPr/>
            <p:nvPr/>
          </p:nvGrpSpPr>
          <p:grpSpPr>
            <a:xfrm>
              <a:off x="3962400" y="2286000"/>
              <a:ext cx="152400" cy="762000"/>
              <a:chOff x="2438400" y="2743200"/>
              <a:chExt cx="152400" cy="762000"/>
            </a:xfrm>
          </p:grpSpPr>
          <p:cxnSp>
            <p:nvCxnSpPr>
              <p:cNvPr id="61" name="Straight Connector 60"/>
              <p:cNvCxnSpPr/>
              <p:nvPr/>
            </p:nvCxnSpPr>
            <p:spPr>
              <a:xfrm rot="16200000" flipH="1">
                <a:off x="2514600" y="2743200"/>
                <a:ext cx="76200" cy="762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5400000">
                <a:off x="2438400" y="2819400"/>
                <a:ext cx="152400" cy="1524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rot="16200000" flipH="1">
                <a:off x="2438400" y="2971800"/>
                <a:ext cx="152400" cy="1524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5400000">
                <a:off x="2438400" y="3124200"/>
                <a:ext cx="152400" cy="1524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rot="16200000" flipH="1">
                <a:off x="2438400" y="3276600"/>
                <a:ext cx="152400" cy="1524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5400000">
                <a:off x="2514600" y="3429000"/>
                <a:ext cx="76200" cy="762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" name="Straight Connector 77"/>
            <p:cNvCxnSpPr/>
            <p:nvPr/>
          </p:nvCxnSpPr>
          <p:spPr>
            <a:xfrm rot="5400000" flipH="1" flipV="1">
              <a:off x="3848100" y="2095500"/>
              <a:ext cx="381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3848100" y="3238500"/>
              <a:ext cx="381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9" idx="2"/>
            </p:cNvCxnSpPr>
            <p:nvPr/>
          </p:nvCxnSpPr>
          <p:spPr>
            <a:xfrm rot="10800000" flipV="1">
              <a:off x="5410201" y="3124176"/>
              <a:ext cx="3089" cy="304823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0800000">
              <a:off x="2971800" y="3429000"/>
              <a:ext cx="2438400" cy="0"/>
            </a:xfrm>
            <a:prstGeom prst="line">
              <a:avLst/>
            </a:prstGeom>
            <a:ln w="19050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Rectangle 85"/>
            <p:cNvSpPr/>
            <p:nvPr/>
          </p:nvSpPr>
          <p:spPr>
            <a:xfrm>
              <a:off x="4114800" y="2438400"/>
              <a:ext cx="533400" cy="45720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R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dc</a:t>
              </a:r>
              <a:endParaRPr lang="en-US" baseline="-25000" dirty="0"/>
            </a:p>
          </p:txBody>
        </p:sp>
        <p:sp>
          <p:nvSpPr>
            <p:cNvPr id="87" name="Plus 86"/>
            <p:cNvSpPr/>
            <p:nvPr/>
          </p:nvSpPr>
          <p:spPr>
            <a:xfrm>
              <a:off x="8305800" y="1828800"/>
              <a:ext cx="228600" cy="228600"/>
            </a:xfrm>
            <a:prstGeom prst="mathPlus">
              <a:avLst/>
            </a:prstGeom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Minus 87"/>
            <p:cNvSpPr/>
            <p:nvPr/>
          </p:nvSpPr>
          <p:spPr>
            <a:xfrm>
              <a:off x="8305800" y="3276600"/>
              <a:ext cx="228600" cy="228600"/>
            </a:xfrm>
            <a:prstGeom prst="mathMinus">
              <a:avLst/>
            </a:prstGeom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8305800" y="2514600"/>
              <a:ext cx="228600" cy="36933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f</a:t>
              </a:r>
              <a:endParaRPr lang="en-US" dirty="0"/>
            </a:p>
          </p:txBody>
        </p:sp>
        <p:cxnSp>
          <p:nvCxnSpPr>
            <p:cNvPr id="91" name="Straight Arrow Connector 90"/>
            <p:cNvCxnSpPr>
              <a:stCxn id="89" idx="0"/>
              <a:endCxn id="87" idx="1"/>
            </p:cNvCxnSpPr>
            <p:nvPr/>
          </p:nvCxnSpPr>
          <p:spPr>
            <a:xfrm rot="5400000" flipH="1" flipV="1">
              <a:off x="8176350" y="2270850"/>
              <a:ext cx="487501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stCxn id="89" idx="2"/>
              <a:endCxn id="88" idx="3"/>
            </p:cNvCxnSpPr>
            <p:nvPr/>
          </p:nvCxnSpPr>
          <p:spPr>
            <a:xfrm rot="5400000">
              <a:off x="8180058" y="3123974"/>
              <a:ext cx="480085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>
              <a:off x="7696200" y="2057400"/>
              <a:ext cx="533400" cy="1588"/>
            </a:xfrm>
            <a:prstGeom prst="straightConnector1">
              <a:avLst/>
            </a:prstGeom>
            <a:ln w="19050"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1" name="Object 100"/>
            <p:cNvGraphicFramePr>
              <a:graphicFrameLocks noChangeAspect="1"/>
            </p:cNvGraphicFramePr>
            <p:nvPr/>
          </p:nvGraphicFramePr>
          <p:xfrm>
            <a:off x="7924800" y="2209800"/>
            <a:ext cx="217714" cy="304800"/>
          </p:xfrm>
          <a:graphic>
            <a:graphicData uri="http://schemas.openxmlformats.org/presentationml/2006/ole">
              <p:oleObj spid="_x0000_s2050" name="Equation" r:id="rId3" imgW="126720" imgH="177480" progId="Equation.3">
                <p:embed/>
              </p:oleObj>
            </a:graphicData>
          </a:graphic>
        </p:graphicFrame>
        <p:sp>
          <p:nvSpPr>
            <p:cNvPr id="106" name="Plus 105"/>
            <p:cNvSpPr/>
            <p:nvPr/>
          </p:nvSpPr>
          <p:spPr>
            <a:xfrm>
              <a:off x="2667000" y="1828800"/>
              <a:ext cx="228600" cy="228600"/>
            </a:xfrm>
            <a:prstGeom prst="mathPlus">
              <a:avLst/>
            </a:prstGeom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Minus 106"/>
            <p:cNvSpPr/>
            <p:nvPr/>
          </p:nvSpPr>
          <p:spPr>
            <a:xfrm>
              <a:off x="2667000" y="3276600"/>
              <a:ext cx="228600" cy="228600"/>
            </a:xfrm>
            <a:prstGeom prst="mathMinus">
              <a:avLst/>
            </a:prstGeom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667000" y="2514600"/>
              <a:ext cx="228600" cy="36933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ν</a:t>
              </a:r>
              <a:endParaRPr lang="en-US" dirty="0"/>
            </a:p>
          </p:txBody>
        </p:sp>
        <p:cxnSp>
          <p:nvCxnSpPr>
            <p:cNvPr id="109" name="Straight Arrow Connector 108"/>
            <p:cNvCxnSpPr>
              <a:stCxn id="108" idx="0"/>
              <a:endCxn id="106" idx="1"/>
            </p:cNvCxnSpPr>
            <p:nvPr/>
          </p:nvCxnSpPr>
          <p:spPr>
            <a:xfrm rot="5400000" flipH="1" flipV="1">
              <a:off x="2537550" y="2270850"/>
              <a:ext cx="487501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>
              <a:stCxn id="108" idx="2"/>
              <a:endCxn id="107" idx="3"/>
            </p:cNvCxnSpPr>
            <p:nvPr/>
          </p:nvCxnSpPr>
          <p:spPr>
            <a:xfrm rot="5400000">
              <a:off x="2541258" y="3123974"/>
              <a:ext cx="480085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>
              <a:off x="3124200" y="2057400"/>
              <a:ext cx="685800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TextBox 111"/>
            <p:cNvSpPr txBox="1"/>
            <p:nvPr/>
          </p:nvSpPr>
          <p:spPr>
            <a:xfrm>
              <a:off x="3276600" y="2057400"/>
              <a:ext cx="237566" cy="36933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i</a:t>
              </a:r>
              <a:endParaRPr lang="en-US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257800" y="1524000"/>
              <a:ext cx="619080" cy="36933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 : 1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>
            <a:off x="1219200" y="1524000"/>
            <a:ext cx="5181600" cy="1219200"/>
            <a:chOff x="1219200" y="1524000"/>
            <a:chExt cx="5181600" cy="1219200"/>
          </a:xfrm>
        </p:grpSpPr>
        <p:cxnSp>
          <p:nvCxnSpPr>
            <p:cNvPr id="3" name="Elbow Connector 2"/>
            <p:cNvCxnSpPr/>
            <p:nvPr/>
          </p:nvCxnSpPr>
          <p:spPr>
            <a:xfrm>
              <a:off x="1524000" y="1600200"/>
              <a:ext cx="1524000" cy="457200"/>
            </a:xfrm>
            <a:prstGeom prst="bentConnector3">
              <a:avLst>
                <a:gd name="adj1" fmla="val 73750"/>
              </a:avLst>
            </a:prstGeom>
            <a:ln w="19050"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Elbow Connector 8"/>
            <p:cNvCxnSpPr/>
            <p:nvPr/>
          </p:nvCxnSpPr>
          <p:spPr>
            <a:xfrm flipV="1">
              <a:off x="1524000" y="2209800"/>
              <a:ext cx="1524000" cy="457200"/>
            </a:xfrm>
            <a:prstGeom prst="bentConnector3">
              <a:avLst>
                <a:gd name="adj1" fmla="val 73750"/>
              </a:avLst>
            </a:prstGeom>
            <a:ln w="19050"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3048000" y="2093976"/>
              <a:ext cx="3124200" cy="381000"/>
            </a:xfrm>
            <a:custGeom>
              <a:avLst/>
              <a:gdLst>
                <a:gd name="connsiteX0" fmla="*/ 0 w 3429000"/>
                <a:gd name="connsiteY0" fmla="*/ 65087 h 455612"/>
                <a:gd name="connsiteX1" fmla="*/ 1066800 w 3429000"/>
                <a:gd name="connsiteY1" fmla="*/ 65087 h 455612"/>
                <a:gd name="connsiteX2" fmla="*/ 3429000 w 3429000"/>
                <a:gd name="connsiteY2" fmla="*/ 455612 h 455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29000" h="455612">
                  <a:moveTo>
                    <a:pt x="0" y="65087"/>
                  </a:moveTo>
                  <a:cubicBezTo>
                    <a:pt x="247650" y="32543"/>
                    <a:pt x="495300" y="0"/>
                    <a:pt x="1066800" y="65087"/>
                  </a:cubicBezTo>
                  <a:cubicBezTo>
                    <a:pt x="1638300" y="130174"/>
                    <a:pt x="2533650" y="292893"/>
                    <a:pt x="3429000" y="455612"/>
                  </a:cubicBezTo>
                </a:path>
              </a:pathLst>
            </a:custGeom>
            <a:noFill/>
            <a:ln w="4445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971800" y="2057400"/>
              <a:ext cx="304800" cy="7620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971800" y="2133600"/>
              <a:ext cx="304800" cy="7620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1676400" y="1905000"/>
              <a:ext cx="685800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828800" y="1905000"/>
              <a:ext cx="237566" cy="36933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i</a:t>
              </a:r>
              <a:endParaRPr lang="en-US" dirty="0"/>
            </a:p>
          </p:txBody>
        </p:sp>
        <p:sp>
          <p:nvSpPr>
            <p:cNvPr id="24" name="Plus 23"/>
            <p:cNvSpPr/>
            <p:nvPr/>
          </p:nvSpPr>
          <p:spPr>
            <a:xfrm>
              <a:off x="1219200" y="1524000"/>
              <a:ext cx="228600" cy="228600"/>
            </a:xfrm>
            <a:prstGeom prst="mathPlus">
              <a:avLst/>
            </a:prstGeom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Minus 24"/>
            <p:cNvSpPr/>
            <p:nvPr/>
          </p:nvSpPr>
          <p:spPr>
            <a:xfrm>
              <a:off x="1219200" y="2514600"/>
              <a:ext cx="228600" cy="228600"/>
            </a:xfrm>
            <a:prstGeom prst="mathMinus">
              <a:avLst/>
            </a:prstGeom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219200" y="1981200"/>
              <a:ext cx="228600" cy="36933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ν</a:t>
              </a:r>
              <a:endParaRPr lang="en-US" dirty="0"/>
            </a:p>
          </p:txBody>
        </p:sp>
        <p:cxnSp>
          <p:nvCxnSpPr>
            <p:cNvPr id="27" name="Straight Arrow Connector 26"/>
            <p:cNvCxnSpPr>
              <a:stCxn id="26" idx="0"/>
              <a:endCxn id="24" idx="1"/>
            </p:cNvCxnSpPr>
            <p:nvPr/>
          </p:nvCxnSpPr>
          <p:spPr>
            <a:xfrm rot="5400000" flipH="1" flipV="1">
              <a:off x="1204050" y="1851750"/>
              <a:ext cx="258901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6" idx="2"/>
              <a:endCxn id="25" idx="3"/>
            </p:cNvCxnSpPr>
            <p:nvPr/>
          </p:nvCxnSpPr>
          <p:spPr>
            <a:xfrm rot="5400000">
              <a:off x="1207758" y="2476274"/>
              <a:ext cx="251485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5715000" y="1524000"/>
              <a:ext cx="228600" cy="36933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f</a:t>
              </a:r>
              <a:endParaRPr lang="en-US" dirty="0"/>
            </a:p>
          </p:txBody>
        </p:sp>
        <p:cxnSp>
          <p:nvCxnSpPr>
            <p:cNvPr id="42" name="Straight Arrow Connector 41"/>
            <p:cNvCxnSpPr>
              <a:stCxn id="41" idx="2"/>
            </p:cNvCxnSpPr>
            <p:nvPr/>
          </p:nvCxnSpPr>
          <p:spPr>
            <a:xfrm rot="5400000">
              <a:off x="5589258" y="2133374"/>
              <a:ext cx="480085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791200" y="2362200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074" name="Object 2"/>
            <p:cNvGraphicFramePr>
              <a:graphicFrameLocks noChangeAspect="1"/>
            </p:cNvGraphicFramePr>
            <p:nvPr/>
          </p:nvGraphicFramePr>
          <p:xfrm>
            <a:off x="6096000" y="1752600"/>
            <a:ext cx="217488" cy="304800"/>
          </p:xfrm>
          <a:graphic>
            <a:graphicData uri="http://schemas.openxmlformats.org/presentationml/2006/ole">
              <p:oleObj spid="_x0000_s3074" name="Equation" r:id="rId3" imgW="126720" imgH="177480" progId="Equation.3">
                <p:embed/>
              </p:oleObj>
            </a:graphicData>
          </a:graphic>
        </p:graphicFrame>
        <p:cxnSp>
          <p:nvCxnSpPr>
            <p:cNvPr id="47" name="Straight Connector 46"/>
            <p:cNvCxnSpPr/>
            <p:nvPr/>
          </p:nvCxnSpPr>
          <p:spPr>
            <a:xfrm>
              <a:off x="6019800" y="2133600"/>
              <a:ext cx="3048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rot="5400000">
              <a:off x="6057900" y="2247900"/>
              <a:ext cx="228600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77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46</cp:revision>
  <dcterms:created xsi:type="dcterms:W3CDTF">2009-05-14T17:23:34Z</dcterms:created>
  <dcterms:modified xsi:type="dcterms:W3CDTF">2009-06-14T01:01:03Z</dcterms:modified>
</cp:coreProperties>
</file>